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9"/>
  </p:notesMasterIdLst>
  <p:sldIdLst>
    <p:sldId id="11292" r:id="rId5"/>
    <p:sldId id="11384" r:id="rId6"/>
    <p:sldId id="11175" r:id="rId7"/>
    <p:sldId id="11179" r:id="rId8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1" r:id="rId20"/>
    <p:sldId id="293" r:id="rId21"/>
    <p:sldId id="261" r:id="rId22"/>
    <p:sldId id="262" r:id="rId23"/>
    <p:sldId id="11385" r:id="rId24"/>
    <p:sldId id="11174" r:id="rId25"/>
    <p:sldId id="269" r:id="rId26"/>
    <p:sldId id="11149" r:id="rId27"/>
    <p:sldId id="11152" r:id="rId28"/>
    <p:sldId id="11153" r:id="rId29"/>
    <p:sldId id="11154" r:id="rId30"/>
    <p:sldId id="11386" r:id="rId31"/>
    <p:sldId id="11156" r:id="rId32"/>
    <p:sldId id="11157" r:id="rId33"/>
    <p:sldId id="11158" r:id="rId34"/>
    <p:sldId id="11160" r:id="rId35"/>
    <p:sldId id="11161" r:id="rId36"/>
    <p:sldId id="11162" r:id="rId37"/>
    <p:sldId id="11163" r:id="rId38"/>
    <p:sldId id="11177" r:id="rId39"/>
    <p:sldId id="11134" r:id="rId40"/>
    <p:sldId id="11135" r:id="rId41"/>
    <p:sldId id="11136" r:id="rId42"/>
    <p:sldId id="11137" r:id="rId43"/>
    <p:sldId id="11138" r:id="rId44"/>
    <p:sldId id="11139" r:id="rId45"/>
    <p:sldId id="11140" r:id="rId46"/>
    <p:sldId id="11141" r:id="rId47"/>
    <p:sldId id="11142" r:id="rId48"/>
    <p:sldId id="11143" r:id="rId49"/>
    <p:sldId id="11116" r:id="rId50"/>
    <p:sldId id="11117" r:id="rId51"/>
    <p:sldId id="11118" r:id="rId52"/>
    <p:sldId id="11119" r:id="rId53"/>
    <p:sldId id="11120" r:id="rId54"/>
    <p:sldId id="11121" r:id="rId55"/>
    <p:sldId id="11122" r:id="rId56"/>
    <p:sldId id="11123" r:id="rId57"/>
    <p:sldId id="11124" r:id="rId58"/>
    <p:sldId id="11125" r:id="rId59"/>
    <p:sldId id="11126" r:id="rId60"/>
    <p:sldId id="11127" r:id="rId61"/>
    <p:sldId id="11128" r:id="rId62"/>
    <p:sldId id="11172" r:id="rId63"/>
    <p:sldId id="11114" r:id="rId64"/>
    <p:sldId id="11027" r:id="rId65"/>
  </p:sldIdLst>
  <p:sldSz cx="12192000" cy="6858000"/>
  <p:notesSz cx="6858000" cy="9144000"/>
  <p:custDataLst>
    <p:tags r:id="rId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14" autoAdjust="0"/>
    <p:restoredTop sz="94660"/>
  </p:normalViewPr>
  <p:slideViewPr>
    <p:cSldViewPr snapToGrid="0">
      <p:cViewPr varScale="1">
        <p:scale>
          <a:sx n="73" d="100"/>
          <a:sy n="73" d="100"/>
        </p:scale>
        <p:origin x="1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9" Type="http://schemas.openxmlformats.org/officeDocument/2006/relationships/tags" Target="tags/tag1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2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64980-AF21-41BB-A684-6F36BAC8A8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8F56E-E958-41F6-9EFB-2A93B4320A3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先看几个生活中的例子。同学们猜猜看，这里哪种学习方式是有监督学习，哪种是强化学习呢？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下棋时，我们可以</a:t>
            </a:r>
            <a:r>
              <a:rPr lang="zh-CN" altLang="en-US" sz="1200" dirty="0"/>
              <a:t>背书上残局解法学习，也可以和朋友对弈，尽量赢取胜利；写作文时，我们可以背诵范文学习，也可以考试时写作文，尽量获得高分。婴儿学说话，可以通过复述大人的话学习，也可以尝试表达自己的想法，尽量获得理解。作为学生，我们高中时期是按照老师的安排按部就班学习，而到了本科，我们有了更多自由按自己想法学习，获取有益经验和知识。那么哪种学习方式是有监督学习？哪种是强化学习呢？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8DC-364F-4643-A746-E8024F04712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理解了这个我们就可以看看具体的损失函数设计了。对有监督学习，假设这个</a:t>
            </a:r>
            <a:r>
              <a:rPr lang="en-US" altLang="zh-CN" dirty="0"/>
              <a:t>N</a:t>
            </a:r>
            <a:r>
              <a:rPr lang="zh-CN" altLang="en-US" dirty="0"/>
              <a:t>分类问题的标签分别是</a:t>
            </a:r>
            <a:r>
              <a:rPr lang="en-US" altLang="zh-CN" dirty="0"/>
              <a:t>l1</a:t>
            </a:r>
            <a:r>
              <a:rPr lang="zh-CN" altLang="en-US" dirty="0"/>
              <a:t>到</a:t>
            </a:r>
            <a:r>
              <a:rPr lang="en-US" altLang="zh-CN" dirty="0" err="1"/>
              <a:t>lN</a:t>
            </a:r>
            <a:r>
              <a:rPr lang="zh-CN" altLang="en-US" dirty="0"/>
              <a:t>。</a:t>
            </a:r>
            <a:r>
              <a:rPr lang="en-US" altLang="zh-CN" dirty="0"/>
              <a:t>Li=1</a:t>
            </a:r>
            <a:r>
              <a:rPr lang="zh-CN" altLang="en-US" dirty="0"/>
              <a:t>说明是正确标签，否则</a:t>
            </a:r>
            <a:r>
              <a:rPr lang="en-US" altLang="zh-CN" dirty="0"/>
              <a:t>li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，那当前样本的损失函数我们可以写成大家学过的交叉熵的形式。大部分</a:t>
            </a:r>
            <a:r>
              <a:rPr lang="en-US" altLang="zh-CN" dirty="0"/>
              <a:t>li</a:t>
            </a:r>
            <a:r>
              <a:rPr lang="zh-CN" altLang="en-US" dirty="0"/>
              <a:t>都是</a:t>
            </a:r>
            <a:r>
              <a:rPr lang="en-US" altLang="zh-CN" dirty="0"/>
              <a:t>0</a:t>
            </a:r>
            <a:r>
              <a:rPr lang="zh-CN" altLang="en-US" dirty="0"/>
              <a:t>，只有正确选择对应的项会保留下来，进行正确选择的概率越高，损失越小。那么强化学习是什么样的呢？我们先考虑第一种笨办法。现在还是</a:t>
            </a:r>
            <a:r>
              <a:rPr lang="en-US" altLang="zh-CN" dirty="0"/>
              <a:t>N</a:t>
            </a:r>
            <a:r>
              <a:rPr lang="zh-CN" altLang="en-US" dirty="0"/>
              <a:t>个选择，对应的奖励分别记为</a:t>
            </a:r>
            <a:r>
              <a:rPr lang="en-US" altLang="zh-CN" dirty="0"/>
              <a:t>r1</a:t>
            </a:r>
            <a:r>
              <a:rPr lang="zh-CN" altLang="en-US" dirty="0"/>
              <a:t>到</a:t>
            </a:r>
            <a:r>
              <a:rPr lang="en-US" altLang="zh-CN" dirty="0" err="1"/>
              <a:t>rN</a:t>
            </a:r>
            <a:r>
              <a:rPr lang="zh-CN" altLang="en-US" dirty="0"/>
              <a:t>。</a:t>
            </a:r>
            <a:r>
              <a:rPr lang="en-US" altLang="zh-CN" dirty="0" err="1"/>
              <a:t>ri</a:t>
            </a:r>
            <a:r>
              <a:rPr lang="zh-CN" altLang="en-US" dirty="0"/>
              <a:t>越大说明越符合对象的预期。当前样本的损失函数是什么呢？这里提示一下大家，只需要在有监督的损失函数中修改一个字母就可以了。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8DC-364F-4643-A746-E8024F04712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没错，就是把</a:t>
            </a:r>
            <a:r>
              <a:rPr lang="en-US" altLang="zh-CN" dirty="0"/>
              <a:t>l</a:t>
            </a:r>
            <a:r>
              <a:rPr lang="zh-CN" altLang="en-US" dirty="0"/>
              <a:t>改成</a:t>
            </a:r>
            <a:r>
              <a:rPr lang="en-US" altLang="zh-CN" dirty="0"/>
              <a:t>r</a:t>
            </a:r>
            <a:r>
              <a:rPr lang="zh-CN" altLang="en-US" dirty="0"/>
              <a:t>就可以了。大家看看，这个式子里面</a:t>
            </a:r>
            <a:r>
              <a:rPr lang="en-US" altLang="zh-CN" dirty="0" err="1"/>
              <a:t>i</a:t>
            </a:r>
            <a:r>
              <a:rPr lang="zh-CN" altLang="en-US" dirty="0"/>
              <a:t>要从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N</a:t>
            </a:r>
            <a:r>
              <a:rPr lang="zh-CN" altLang="en-US" dirty="0"/>
              <a:t>，要遍历所有饭店，这不太现实。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8DC-364F-4643-A746-E8024F04712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如果是方法二，只进行一次选择试错，损失函数又是什么样的呢？这里还提示一下大家，只需要在上面式子的基础上删除一个符号即可。删除什么呢？没错，就是这个加和符号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8DC-364F-4643-A746-E8024F04712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删掉以后就变成了</a:t>
            </a:r>
            <a:r>
              <a:rPr lang="en-US" altLang="zh-CN" dirty="0"/>
              <a:t>-</a:t>
            </a:r>
            <a:r>
              <a:rPr lang="en-US" altLang="zh-CN" dirty="0" err="1"/>
              <a:t>ri</a:t>
            </a:r>
            <a:r>
              <a:rPr lang="en-US" altLang="zh-CN" dirty="0"/>
              <a:t> log pi</a:t>
            </a:r>
            <a:r>
              <a:rPr lang="zh-CN" altLang="en-US" dirty="0"/>
              <a:t>了，这实际上就是强化学习中一种著名方法</a:t>
            </a:r>
            <a:r>
              <a:rPr lang="en-US" altLang="zh-CN" dirty="0"/>
              <a:t>REINFORCE</a:t>
            </a:r>
            <a:r>
              <a:rPr lang="zh-CN" altLang="en-US" dirty="0"/>
              <a:t>对应的损失函数。我们看看在这个损失函数的情况下，模型是怎么学习的。如果</a:t>
            </a:r>
            <a:r>
              <a:rPr lang="en-US" altLang="zh-CN" dirty="0" err="1"/>
              <a:t>ri</a:t>
            </a:r>
            <a:r>
              <a:rPr lang="zh-CN" altLang="en-US" dirty="0"/>
              <a:t>大于</a:t>
            </a:r>
            <a:r>
              <a:rPr lang="en-US" altLang="zh-CN" dirty="0"/>
              <a:t>0</a:t>
            </a:r>
            <a:r>
              <a:rPr lang="zh-CN" altLang="en-US" dirty="0"/>
              <a:t>，那么</a:t>
            </a:r>
            <a:r>
              <a:rPr lang="en-US" altLang="zh-CN" dirty="0"/>
              <a:t>pi</a:t>
            </a:r>
            <a:r>
              <a:rPr lang="zh-CN" altLang="en-US" dirty="0"/>
              <a:t>越大，损失越小，所以这个时候模型会增加选择</a:t>
            </a:r>
            <a:r>
              <a:rPr lang="en-US" altLang="zh-CN" dirty="0" err="1"/>
              <a:t>i</a:t>
            </a:r>
            <a:r>
              <a:rPr lang="zh-CN" altLang="en-US" dirty="0"/>
              <a:t>的概率。如果</a:t>
            </a:r>
            <a:r>
              <a:rPr lang="en-US" altLang="zh-CN" dirty="0" err="1"/>
              <a:t>ri</a:t>
            </a:r>
            <a:r>
              <a:rPr lang="zh-CN" altLang="en-US" dirty="0"/>
              <a:t>小于</a:t>
            </a:r>
            <a:r>
              <a:rPr lang="en-US" altLang="zh-CN" dirty="0"/>
              <a:t>0</a:t>
            </a:r>
            <a:r>
              <a:rPr lang="zh-CN" altLang="en-US" dirty="0"/>
              <a:t>，则相反，</a:t>
            </a:r>
            <a:r>
              <a:rPr lang="en-US" altLang="zh-CN" dirty="0"/>
              <a:t>pi</a:t>
            </a:r>
            <a:r>
              <a:rPr lang="zh-CN" altLang="en-US" dirty="0"/>
              <a:t>越大，损失越大，所以这个时候模型减少选择</a:t>
            </a:r>
            <a:r>
              <a:rPr lang="en-US" altLang="zh-CN" dirty="0" err="1"/>
              <a:t>i</a:t>
            </a:r>
            <a:r>
              <a:rPr lang="zh-CN" altLang="en-US" dirty="0"/>
              <a:t>的概率。这就像你选择了一个饭店以后，如果看到对象脸色不好，奖励是负的，赶紧试试别的，如果她不同意但是表情缓和了，奖励是正的，就多试试类似的。下棋也是一样，如果输了，下次少下类似的，赢了则多下下类似的。至于什么是类似的，就由智能体的理解决定了，在深度学习里由它的编码器</a:t>
            </a:r>
            <a:r>
              <a:rPr lang="en-US" altLang="zh-CN" dirty="0"/>
              <a:t>encoder</a:t>
            </a:r>
            <a:r>
              <a:rPr lang="zh-CN" altLang="en-US" dirty="0"/>
              <a:t>决定。再对比一下有监督学习，它就轻松多了， 假设正确选择是</a:t>
            </a:r>
            <a:r>
              <a:rPr lang="en-US" altLang="zh-CN" dirty="0"/>
              <a:t>*</a:t>
            </a:r>
            <a:r>
              <a:rPr lang="zh-CN" altLang="en-US" dirty="0"/>
              <a:t>，损失函数可写为</a:t>
            </a:r>
            <a:r>
              <a:rPr lang="en-US" altLang="zh-CN" dirty="0"/>
              <a:t>-log p*</a:t>
            </a:r>
            <a:r>
              <a:rPr lang="zh-CN" altLang="en-US" dirty="0"/>
              <a:t>，模型会直接优化</a:t>
            </a:r>
            <a:r>
              <a:rPr lang="en-US" altLang="zh-CN" dirty="0"/>
              <a:t>p*</a:t>
            </a:r>
            <a:r>
              <a:rPr lang="zh-CN" altLang="en-US" dirty="0"/>
              <a:t>。这是因为有监督学习直接看到了这个标准答案</a:t>
            </a:r>
            <a:r>
              <a:rPr lang="en-US" altLang="zh-CN" dirty="0"/>
              <a:t>*</a:t>
            </a:r>
            <a:r>
              <a:rPr lang="zh-CN" altLang="en-US" dirty="0"/>
              <a:t>，可以更加目的明确直接优化。但是如果没有标准答案，或者标准答案只是参考，还可能又更好的时候，有监督学习就可能不如强化学习了。所以如果你有个明确想去的饭店，最好就不要让对象猜了，直接告诉他有监督学习更快。但如果你也没想清楚吃什么，就可以试试让对象强化学习，想看看他会不会带来什么惊喜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8DC-364F-4643-A746-E8024F04712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对了，前面这种是有监督学习，后面这种是强化学习。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大家想想，这两种方式分别有什么好处呢？背诵、复述最主要的特点就是简单、可操作，很适合初学者快速入门。而强化学习可以做到青出于蓝而胜于蓝（</a:t>
            </a:r>
            <a:r>
              <a:rPr lang="en-US" altLang="zh-CN" dirty="0"/>
              <a:t>click</a:t>
            </a:r>
            <a:r>
              <a:rPr lang="zh-CN" altLang="en-US" dirty="0"/>
              <a:t>）。下棋能超过世界冠军、优化比人还强的大模型，就不能只是模仿世界冠军或者模仿人，还需要自己探索出新的策略。未来大模型可能在很多方面都超过了大部分人，这时候可能很难再找人写出比大模型还好的答案，有监督学习也许越来越不可行。未来也许人能做的就是给大模型输出打分，让他们还能用强化学习的方式进行优化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8DC-364F-4643-A746-E8024F04712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这些场景中有很多共性。比如都有一个要学习主体，我们叫智能体。比如智能体是学下棋的人、学说话的婴儿，机器学习里就是要进行优化的模型。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同学们想想，（</a:t>
            </a:r>
            <a:r>
              <a:rPr lang="en-US" altLang="zh-CN" dirty="0"/>
              <a:t>click</a:t>
            </a:r>
            <a:r>
              <a:rPr lang="zh-CN" altLang="en-US" dirty="0"/>
              <a:t>）有监督学习和强化学习中，智能体的主要区别在什么方面呢？</a:t>
            </a:r>
            <a:endParaRPr lang="en-US" altLang="zh-CN" dirty="0"/>
          </a:p>
          <a:p>
            <a:r>
              <a:rPr lang="zh-CN" altLang="en-US" dirty="0"/>
              <a:t>是智能体的内在结构不同，输出形式不同，还是优化方式不同呢？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8DC-364F-4643-A746-E8024F04712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对了，是</a:t>
            </a:r>
            <a:r>
              <a:rPr lang="en-US" altLang="zh-CN" dirty="0"/>
              <a:t>C</a:t>
            </a:r>
            <a:r>
              <a:rPr lang="zh-CN" altLang="en-US" dirty="0"/>
              <a:t>优化方式。不管哪种学习方式，你都还是你，本身结构没有变化。你的输出形式也没有变化，不管怎么学下棋，输出都是棋盘中下一步棋，写作文都是下一个词。变的是什么呢？学习环境变了。在强化学习环境中，没有一个老师告诉你每一步应该做什么了，到这种环境可能是被动的，你所处的环境没有合适的老师，或者是你主动选择的结果，你开始希望青出于蓝而胜于蓝，想探索没人探索过的新领域，就没有人知道标准答案了。环境这么大的变化，但我们本质是不变的，输出形式不变，最终目标都是下好棋、写好作文。唯一变的只是和环境互动获取信息的方式，导致了我们优化方法的变化。具体来说主要只是一个优化损失函数的区别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8DC-364F-4643-A746-E8024F04712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那两种学习方法里面获取信息方式具体有什么区别呢？在有监督学习里面，我们已经知道关键信息是标注，</a:t>
            </a:r>
            <a:r>
              <a:rPr lang="en-US" altLang="zh-CN" dirty="0"/>
              <a:t>ground-truth label</a:t>
            </a:r>
            <a:r>
              <a:rPr lang="zh-CN" altLang="en-US" dirty="0"/>
              <a:t>了，比如书上的残局解法、范文、大人的话、老师的安排都是标注。那强化学习里面相对应的关键信息是什么呢？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8DC-364F-4643-A746-E8024F04712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同学们可能已经想到了，强化学习关键信息就是奖励。对应到之前的例子，奖励就是下棋中获得了胜利、写作文获得了高分，说话获得了理解，学习获取了有益经验和知识。这个区别就决定了交互模式的区别。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8DC-364F-4643-A746-E8024F04712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有监督学习的环境会直接给出问题对应的答案，而强化学习呢，是给出问题和奖励。问题就是模型的输入</a:t>
            </a:r>
            <a:r>
              <a:rPr lang="en-US" altLang="zh-CN" dirty="0"/>
              <a:t>input</a:t>
            </a:r>
            <a:r>
              <a:rPr lang="zh-CN" altLang="en-US" dirty="0"/>
              <a:t>，或者说是环境当前的状态</a:t>
            </a:r>
            <a:r>
              <a:rPr lang="en-US" altLang="zh-CN" dirty="0"/>
              <a:t>state</a:t>
            </a:r>
            <a:r>
              <a:rPr lang="zh-CN" altLang="en-US" dirty="0"/>
              <a:t>，奖励是</a:t>
            </a:r>
            <a:r>
              <a:rPr lang="en-US" altLang="zh-CN" dirty="0"/>
              <a:t>reward</a:t>
            </a:r>
            <a:r>
              <a:rPr lang="zh-CN" altLang="en-US" dirty="0"/>
              <a:t>。是不是感觉还少了什么？奖励的对象是什么呢？对了，就是（</a:t>
            </a:r>
            <a:r>
              <a:rPr lang="en-US" altLang="zh-CN" dirty="0"/>
              <a:t>click</a:t>
            </a:r>
            <a:r>
              <a:rPr lang="zh-CN" altLang="en-US" dirty="0"/>
              <a:t>）你选择的某个行动，或者叫</a:t>
            </a:r>
            <a:r>
              <a:rPr lang="en-US" altLang="zh-CN" dirty="0"/>
              <a:t>action</a:t>
            </a:r>
            <a:r>
              <a:rPr lang="zh-CN" altLang="en-US" dirty="0"/>
              <a:t>。如果说有监督学习是直接给答案，那强化学习就是不给答案，让你先试，它来告诉你对不对。这两种交互方式到底是什么区别呢？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8DC-364F-4643-A746-E8024F04712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想象一个日常生活中的场景，就容易切身体会到这里面的区别了。假设环境是你的对象，智能体是你。你惹对象不高兴了，想请他吃饭表示歉意。你问她，吃什么去？如果她直接说“小龙虾”，那么就是有监督学习，如果她说“你说呢”？就是强化学习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8DC-364F-4643-A746-E8024F04712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这时怎么学习呢？有监督学习容易，照着做就可以。小龙虾就是一个训练样本，你收集到越来越多的训练样本，就可以学出规律，预测你对象哪天想吃什么了，你就成功学会了这个多分类任务。强化学习怎么办呢？一个笨办法是（</a:t>
            </a:r>
            <a:r>
              <a:rPr lang="en-US" altLang="zh-CN" dirty="0"/>
              <a:t>click)</a:t>
            </a:r>
            <a:r>
              <a:rPr lang="zh-CN" altLang="en-US" dirty="0"/>
              <a:t>可以不断问对象，遍历了所有饭店总能知道她想吃什么，这就转化为了有监督学习了。但是这个太不现实了。你对象不生气才怪呢。下棋也一样，不太可能遍历了所有的可能棋局去找到能赢的方法，写作文也不可能写一万篇都让老师打分。所以这个里面就有个问题是</a:t>
            </a:r>
            <a:r>
              <a:rPr lang="en-US" altLang="zh-CN" dirty="0"/>
              <a:t>(click)</a:t>
            </a:r>
            <a:r>
              <a:rPr lang="zh-CN" altLang="en-US" dirty="0"/>
              <a:t>只能进行有限的尝试。实际中我们可能只能采取</a:t>
            </a:r>
            <a:r>
              <a:rPr lang="en-US" altLang="zh-CN" dirty="0"/>
              <a:t>(click)</a:t>
            </a:r>
            <a:r>
              <a:rPr lang="zh-CN" altLang="en-US" dirty="0"/>
              <a:t>方法二，就是尝试一个选择，依据当前获得的奖励来学习。如果奖励大，比如看对象表情她心情还不错，那就多尝试类似的，如果奖励小，对象看着不太高兴了，那就避免尝试类似的。怎么从有限尝试中有效学习就是强化学习的精髓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8DC-364F-4643-A746-E8024F04712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E88B-5FAF-4136-9736-2D531C4310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295EC-ED93-45D9-A2E2-F053FC0B50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E88B-5FAF-4136-9736-2D531C4310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295EC-ED93-45D9-A2E2-F053FC0B50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E88B-5FAF-4136-9736-2D531C4310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295EC-ED93-45D9-A2E2-F053FC0B50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E88B-5FAF-4136-9736-2D531C4310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295EC-ED93-45D9-A2E2-F053FC0B50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07FF-81BE-475E-AC3B-58BC20F686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0B9A-8787-4CB1-8FFC-60341E0A62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667000" y="1122363"/>
            <a:ext cx="6858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667000" y="3602038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228600" algn="ctr">
              <a:buSzTx/>
              <a:buFontTx/>
              <a:buNone/>
              <a:defRPr sz="2400"/>
            </a:lvl2pPr>
            <a:lvl3pPr marL="0" indent="457200" algn="ctr">
              <a:buSzTx/>
              <a:buFontTx/>
              <a:buNone/>
              <a:defRPr sz="2400"/>
            </a:lvl3pPr>
            <a:lvl4pPr marL="0" indent="685800" algn="ctr">
              <a:buSzTx/>
              <a:buFontTx/>
              <a:buNone/>
              <a:defRPr sz="2400"/>
            </a:lvl4pPr>
            <a:lvl5pPr marL="0" indent="9144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147888" y="1709739"/>
            <a:ext cx="78867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147888" y="4589464"/>
            <a:ext cx="78867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2286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6858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95487" y="1825625"/>
            <a:ext cx="2900364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153841" y="365126"/>
            <a:ext cx="7886701" cy="1325564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153842" y="1681163"/>
            <a:ext cx="3868341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228600">
              <a:buSzTx/>
              <a:buFontTx/>
              <a:buNone/>
              <a:defRPr sz="2400" b="1"/>
            </a:lvl2pPr>
            <a:lvl3pPr marL="0" indent="457200">
              <a:buSzTx/>
              <a:buFontTx/>
              <a:buNone/>
              <a:defRPr sz="2400" b="1"/>
            </a:lvl3pPr>
            <a:lvl4pPr marL="0" indent="685800">
              <a:buSzTx/>
              <a:buFontTx/>
              <a:buNone/>
              <a:defRPr sz="2400" b="1"/>
            </a:lvl4pPr>
            <a:lvl5pPr marL="0" indent="9144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21"/>
          </p:nvPr>
        </p:nvSpPr>
        <p:spPr>
          <a:xfrm>
            <a:off x="6153150" y="1681163"/>
            <a:ext cx="3887392" cy="823913"/>
          </a:xfrm>
          <a:prstGeom prst="rect">
            <a:avLst/>
          </a:prstGeom>
          <a:ln w="12700"/>
        </p:spPr>
        <p:txBody>
          <a:bodyPr anchor="b"/>
          <a:lstStyle>
            <a:lvl1pPr marL="0" indent="0">
              <a:buSzTx/>
              <a:buFontTx/>
              <a:buNone/>
              <a:defRPr sz="4800" b="1"/>
            </a:lvl1pPr>
          </a:lstStyle>
          <a:p>
            <a:pPr marL="0" indent="0">
              <a:buSzTx/>
              <a:buFontTx/>
              <a:buNone/>
              <a:defRPr sz="4800" b="1"/>
            </a:pPr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153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411391" y="987426"/>
            <a:ext cx="4629151" cy="48736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489585" indent="-260985">
              <a:defRPr sz="3200"/>
            </a:lvl2pPr>
            <a:lvl3pPr marL="762000" indent="-304800">
              <a:defRPr sz="3200"/>
            </a:lvl3pPr>
            <a:lvl4pPr marL="1051560" indent="-365760">
              <a:defRPr sz="3200"/>
            </a:lvl4pPr>
            <a:lvl5pPr marL="12801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2153841" y="2057400"/>
            <a:ext cx="2949179" cy="3811588"/>
          </a:xfrm>
          <a:prstGeom prst="rect">
            <a:avLst/>
          </a:prstGeom>
          <a:ln w="12700"/>
        </p:spPr>
        <p:txBody>
          <a:bodyPr/>
          <a:lstStyle>
            <a:lvl1pPr marL="0" indent="0">
              <a:buSzTx/>
              <a:buFontTx/>
              <a:buNone/>
              <a:defRPr sz="3200"/>
            </a:lvl1pPr>
          </a:lstStyle>
          <a:p>
            <a:pPr marL="0" indent="0">
              <a:buSzTx/>
              <a:buFontTx/>
              <a:buNone/>
              <a:defRPr sz="3200"/>
            </a:pPr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E88B-5FAF-4136-9736-2D531C4310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295EC-ED93-45D9-A2E2-F053FC0B50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153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21"/>
          </p:nvPr>
        </p:nvSpPr>
        <p:spPr>
          <a:xfrm>
            <a:off x="5411391" y="987426"/>
            <a:ext cx="4629151" cy="4873626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/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153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228600">
              <a:buSzTx/>
              <a:buFontTx/>
              <a:buNone/>
              <a:defRPr sz="1600"/>
            </a:lvl2pPr>
            <a:lvl3pPr marL="0" indent="457200">
              <a:buSzTx/>
              <a:buFontTx/>
              <a:buNone/>
              <a:defRPr sz="1600"/>
            </a:lvl3pPr>
            <a:lvl4pPr marL="0" indent="685800">
              <a:buSzTx/>
              <a:buFontTx/>
              <a:buNone/>
              <a:defRPr sz="1600"/>
            </a:lvl4pPr>
            <a:lvl5pPr marL="0" indent="9144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431757" y="365125"/>
            <a:ext cx="1478756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995488" y="365125"/>
            <a:ext cx="432197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85B3-57DE-46AD-B1AE-EC3258072079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E88B-5FAF-4136-9736-2D531C4310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295EC-ED93-45D9-A2E2-F053FC0B50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E88B-5FAF-4136-9736-2D531C4310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295EC-ED93-45D9-A2E2-F053FC0B50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E88B-5FAF-4136-9736-2D531C4310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295EC-ED93-45D9-A2E2-F053FC0B50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E88B-5FAF-4136-9736-2D531C4310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295EC-ED93-45D9-A2E2-F053FC0B50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E88B-5FAF-4136-9736-2D531C4310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295EC-ED93-45D9-A2E2-F053FC0B50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E88B-5FAF-4136-9736-2D531C4310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295EC-ED93-45D9-A2E2-F053FC0B50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4E88B-5FAF-4136-9736-2D531C4310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295EC-ED93-45D9-A2E2-F053FC0B50B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507FF-81BE-475E-AC3B-58BC20F686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70B9A-8787-4CB1-8FFC-60341E0A62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564"/>
          </a:xfrm>
          <a:prstGeom prst="rect">
            <a:avLst/>
          </a:prstGeom>
          <a:ln w="25400">
            <a:miter lim="400000"/>
          </a:ln>
        </p:spPr>
        <p:txBody>
          <a:bodyPr tIns="91439" bIns="9143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ln w="25400">
            <a:miter lim="400000"/>
          </a:ln>
        </p:spPr>
        <p:txBody>
          <a:bodyPr tIns="91439" bIns="9143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9671942" y="6354250"/>
            <a:ext cx="367409" cy="369330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1200" b="0">
                <a:solidFill>
                  <a:srgbClr val="888888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4953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7772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1041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1270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1498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1955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228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685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1143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1600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3" Type="http://schemas.openxmlformats.org/officeDocument/2006/relationships/notesSlide" Target="../notesSlides/notesSlide10.xml"/><Relationship Id="rId12" Type="http://schemas.openxmlformats.org/officeDocument/2006/relationships/slideLayout" Target="../slideLayouts/slideLayout33.xml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3" Type="http://schemas.openxmlformats.org/officeDocument/2006/relationships/notesSlide" Target="../notesSlides/notesSlide11.xml"/><Relationship Id="rId12" Type="http://schemas.openxmlformats.org/officeDocument/2006/relationships/slideLayout" Target="../slideLayouts/slideLayout33.xml"/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33.xml"/><Relationship Id="rId10" Type="http://schemas.openxmlformats.org/officeDocument/2006/relationships/image" Target="../media/image21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7" Type="http://schemas.openxmlformats.org/officeDocument/2006/relationships/notesSlide" Target="../notesSlides/notesSlide13.xml"/><Relationship Id="rId16" Type="http://schemas.openxmlformats.org/officeDocument/2006/relationships/slideLayout" Target="../slideLayouts/slideLayout33.xml"/><Relationship Id="rId15" Type="http://schemas.openxmlformats.org/officeDocument/2006/relationships/image" Target="../media/image26.png"/><Relationship Id="rId14" Type="http://schemas.openxmlformats.org/officeDocument/2006/relationships/image" Target="../media/image25.png"/><Relationship Id="rId13" Type="http://schemas.openxmlformats.org/officeDocument/2006/relationships/image" Target="../media/image24.png"/><Relationship Id="rId12" Type="http://schemas.openxmlformats.org/officeDocument/2006/relationships/image" Target="../media/image23.png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29.GIF"/><Relationship Id="rId2" Type="http://schemas.openxmlformats.org/officeDocument/2006/relationships/image" Target="../media/image28.jpe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人工智能引论</a:t>
            </a:r>
            <a:br>
              <a:rPr lang="en-US" altLang="zh-CN" dirty="0"/>
            </a:br>
            <a:r>
              <a:rPr lang="en-US" altLang="zh-CN" sz="4000" dirty="0"/>
              <a:t>——</a:t>
            </a:r>
            <a:r>
              <a:rPr lang="zh-CN" altLang="en-US" sz="4000" dirty="0"/>
              <a:t>模拟学习的基础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宋睿华</a:t>
            </a:r>
            <a:endParaRPr lang="en-US" altLang="zh-CN" dirty="0"/>
          </a:p>
          <a:p>
            <a:r>
              <a:rPr lang="zh-CN" altLang="en-US" dirty="0"/>
              <a:t>中国人民大学人工智能学院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Robot Vector Icons free download in SVG, PNG Forma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562" y="2596256"/>
            <a:ext cx="1268931" cy="126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 flipH="1">
            <a:off x="8614611" y="3270392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520443" y="3284058"/>
            <a:ext cx="1492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奖励 </a:t>
            </a:r>
            <a:r>
              <a:rPr lang="en-US" altLang="zh-CN" sz="2000" dirty="0"/>
              <a:t>reward</a:t>
            </a:r>
            <a:endParaRPr lang="en-US" sz="2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010" y="2496962"/>
            <a:ext cx="1406726" cy="1406726"/>
          </a:xfrm>
          <a:prstGeom prst="rect">
            <a:avLst/>
          </a:prstGeom>
        </p:spPr>
      </p:pic>
      <p:pic>
        <p:nvPicPr>
          <p:cNvPr id="4" name="Picture 2" descr="Robot Vector Icons free download in SVG, PNG Forma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88" y="2496962"/>
            <a:ext cx="1268931" cy="126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>
            <a:off x="2449637" y="3171098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23362" y="3201203"/>
            <a:ext cx="1260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答案 </a:t>
            </a:r>
            <a:r>
              <a:rPr lang="en-US" altLang="zh-CN" sz="2000" dirty="0"/>
              <a:t>label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036" y="2397668"/>
            <a:ext cx="1406726" cy="14067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12899" y="3527728"/>
            <a:ext cx="130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问题 </a:t>
            </a:r>
            <a:r>
              <a:rPr lang="en-US" altLang="zh-CN" sz="2000" dirty="0"/>
              <a:t>input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8493865" y="2496735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选择 </a:t>
            </a:r>
            <a:r>
              <a:rPr lang="en-US" altLang="zh-CN" sz="2000" b="1" dirty="0"/>
              <a:t>action</a:t>
            </a:r>
            <a:endParaRPr lang="en-US" sz="2000" b="1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8614610" y="2935020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382166" y="3624914"/>
            <a:ext cx="2034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问题 </a:t>
            </a:r>
            <a:r>
              <a:rPr lang="en-US" altLang="zh-CN" sz="2000" dirty="0"/>
              <a:t>input (state)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982376" y="3902203"/>
            <a:ext cx="1611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智能体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agent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96327" y="3892590"/>
            <a:ext cx="2129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环境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environment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07571" y="3896245"/>
            <a:ext cx="1611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智能体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agent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661301" y="3896245"/>
            <a:ext cx="2129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环境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environment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532" y="468633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获取信息的关键：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3052423" y="4686337"/>
            <a:ext cx="3764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标注（</a:t>
            </a:r>
            <a:r>
              <a:rPr lang="en-US" altLang="zh-CN" sz="2400" dirty="0"/>
              <a:t>Ground-truth label</a:t>
            </a:r>
            <a:r>
              <a:rPr lang="zh-CN" altLang="en-US" sz="2400" dirty="0"/>
              <a:t>）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7876619" y="4686336"/>
            <a:ext cx="235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奖励（</a:t>
            </a:r>
            <a:r>
              <a:rPr lang="en-US" altLang="zh-CN" sz="2400" dirty="0"/>
              <a:t>Reward</a:t>
            </a:r>
            <a:r>
              <a:rPr lang="zh-CN" altLang="en-US" sz="2400" dirty="0"/>
              <a:t>）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838200" y="534321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</a:rPr>
              <a:t>交互模式：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25178" y="1362997"/>
            <a:ext cx="6094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Supervised Learning (SL)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7086644" y="1361448"/>
            <a:ext cx="3725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Reinforcement Learning (RL)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2316756" y="1825174"/>
            <a:ext cx="202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有监督学习</a:t>
            </a:r>
            <a:endParaRPr lang="en-US" sz="2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7876619" y="1823113"/>
            <a:ext cx="1853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强化学习</a:t>
            </a:r>
            <a:endParaRPr lang="en-US" sz="2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683354" y="5373992"/>
            <a:ext cx="1459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直接给答案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50073" y="5383020"/>
            <a:ext cx="5542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</a:rPr>
              <a:t>不给答案，让你先试，它告诉你对不对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</a:fld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482532" y="129993"/>
            <a:ext cx="9556818" cy="1325564"/>
          </a:xfrm>
        </p:spPr>
        <p:txBody>
          <a:bodyPr/>
          <a:lstStyle/>
          <a:p>
            <a:r>
              <a:rPr lang="zh-CN" altLang="en-US" dirty="0"/>
              <a:t>获取信息的交互模式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  <p:bldP spid="3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532" y="129993"/>
            <a:ext cx="9556818" cy="1325564"/>
          </a:xfrm>
        </p:spPr>
        <p:txBody>
          <a:bodyPr/>
          <a:lstStyle/>
          <a:p>
            <a:r>
              <a:rPr lang="zh-CN" altLang="en-US" dirty="0"/>
              <a:t>获取信息的交互模式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8614611" y="3270392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520443" y="3284058"/>
            <a:ext cx="1492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奖励 </a:t>
            </a:r>
            <a:r>
              <a:rPr lang="en-US" altLang="zh-CN" sz="2000" dirty="0"/>
              <a:t>reward</a:t>
            </a:r>
            <a:endParaRPr lang="en-US" sz="20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022913" y="3171098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96638" y="3201203"/>
            <a:ext cx="1260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答案 </a:t>
            </a:r>
            <a:r>
              <a:rPr lang="en-US" altLang="zh-CN" sz="2000" dirty="0"/>
              <a:t>label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986175" y="3527728"/>
            <a:ext cx="130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问题 </a:t>
            </a:r>
            <a:r>
              <a:rPr lang="en-US" altLang="zh-CN" sz="2000" dirty="0"/>
              <a:t>input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8493865" y="2496735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选择 </a:t>
            </a:r>
            <a:r>
              <a:rPr lang="en-US" altLang="zh-CN" sz="2000" b="1" dirty="0"/>
              <a:t>action</a:t>
            </a:r>
            <a:endParaRPr lang="en-US" sz="2000" b="1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8614610" y="2935020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382166" y="3624914"/>
            <a:ext cx="2034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问题 </a:t>
            </a:r>
            <a:r>
              <a:rPr lang="en-US" altLang="zh-CN" sz="2000" dirty="0"/>
              <a:t>input (state)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3683354" y="5373992"/>
            <a:ext cx="1459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直接给答案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50073" y="5383020"/>
            <a:ext cx="5542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</a:rPr>
              <a:t>不给答案，让你先试，它告诉你对不对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5652" y="3902203"/>
            <a:ext cx="1611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智能体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agent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69603" y="3892590"/>
            <a:ext cx="2129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环境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environment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07571" y="3896245"/>
            <a:ext cx="1611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智能体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agent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661301" y="3896245"/>
            <a:ext cx="2129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环境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environment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532" y="468633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获取信息的关键：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3052423" y="4686337"/>
            <a:ext cx="3764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标注（</a:t>
            </a:r>
            <a:r>
              <a:rPr lang="en-US" altLang="zh-CN" sz="2400" dirty="0"/>
              <a:t>Ground-truth label</a:t>
            </a:r>
            <a:r>
              <a:rPr lang="zh-CN" altLang="en-US" sz="2400" dirty="0"/>
              <a:t>）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7876619" y="4686336"/>
            <a:ext cx="235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奖励（</a:t>
            </a:r>
            <a:r>
              <a:rPr lang="en-US" altLang="zh-CN" sz="2400" dirty="0"/>
              <a:t>Reward</a:t>
            </a:r>
            <a:r>
              <a:rPr lang="zh-CN" altLang="en-US" sz="2400" dirty="0"/>
              <a:t>）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838200" y="534321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</a:rPr>
              <a:t>交互模式？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86732" y="1362997"/>
            <a:ext cx="6094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Supervised Learning (SL)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7086644" y="1361448"/>
            <a:ext cx="3725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Reinforcement Learning (RL)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1890032" y="1825174"/>
            <a:ext cx="202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有监督学习</a:t>
            </a:r>
            <a:endParaRPr lang="en-US" sz="2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7876619" y="1823113"/>
            <a:ext cx="1853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强化学习</a:t>
            </a:r>
            <a:endParaRPr lang="en-US" sz="2400" b="1" dirty="0"/>
          </a:p>
        </p:txBody>
      </p:sp>
      <p:pic>
        <p:nvPicPr>
          <p:cNvPr id="3" name="Picture 2" descr="Doodle Two People Talking Graphic by Devita Ayu Silvianingtyas · Creative  Fabrica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2" t="51694" r="50428" b="10786"/>
          <a:stretch>
            <a:fillRect/>
          </a:stretch>
        </p:blipFill>
        <p:spPr bwMode="auto">
          <a:xfrm>
            <a:off x="699856" y="2532364"/>
            <a:ext cx="1151278" cy="138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oodle Two People Talking Graphic by Devita Ayu Silvianingtyas · Creative  Fabrica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9" t="50015" r="23287" b="7470"/>
          <a:stretch>
            <a:fillRect/>
          </a:stretch>
        </p:blipFill>
        <p:spPr bwMode="auto">
          <a:xfrm>
            <a:off x="3391977" y="2522640"/>
            <a:ext cx="1328346" cy="156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6404" y="2216670"/>
            <a:ext cx="17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“吃什么去？ 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34268" y="2221967"/>
            <a:ext cx="132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“小龙虾”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9" name="Picture 8" descr="Doodle Two People Talking Graphic by Devita Ayu Silvianingtyas · Creative  Fabrica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2" t="51694" r="50428" b="10786"/>
          <a:stretch>
            <a:fillRect/>
          </a:stretch>
        </p:blipFill>
        <p:spPr bwMode="auto">
          <a:xfrm>
            <a:off x="7287035" y="2583936"/>
            <a:ext cx="1151278" cy="138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oodle Two People Talking Graphic by Devita Ayu Silvianingtyas · Creative  Fabrica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9" t="50015" r="23287" b="7470"/>
          <a:stretch>
            <a:fillRect/>
          </a:stretch>
        </p:blipFill>
        <p:spPr bwMode="auto">
          <a:xfrm>
            <a:off x="10059358" y="2549760"/>
            <a:ext cx="1328346" cy="156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04336" y="2253830"/>
            <a:ext cx="17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“吃什么去？ 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179275" y="2254332"/>
            <a:ext cx="132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“你说呢？”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855" y="132042"/>
            <a:ext cx="9454495" cy="1325564"/>
          </a:xfrm>
        </p:spPr>
        <p:txBody>
          <a:bodyPr/>
          <a:lstStyle/>
          <a:p>
            <a:r>
              <a:rPr lang="zh-CN" altLang="en-US" dirty="0"/>
              <a:t>学习方法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8614611" y="3270392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520443" y="3284058"/>
            <a:ext cx="1492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奖励 </a:t>
            </a:r>
            <a:r>
              <a:rPr lang="en-US" altLang="zh-CN" sz="2000" dirty="0"/>
              <a:t>reward</a:t>
            </a:r>
            <a:endParaRPr lang="en-US" sz="20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052116" y="3171098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25841" y="3201203"/>
            <a:ext cx="1260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答案 </a:t>
            </a:r>
            <a:r>
              <a:rPr lang="en-US" altLang="zh-CN" sz="2000" dirty="0"/>
              <a:t>label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2015378" y="3527728"/>
            <a:ext cx="130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问题 </a:t>
            </a:r>
            <a:r>
              <a:rPr lang="en-US" altLang="zh-CN" sz="2000" dirty="0"/>
              <a:t>input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8493865" y="2496735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选择 </a:t>
            </a:r>
            <a:r>
              <a:rPr lang="en-US" altLang="zh-CN" sz="2000" b="1" dirty="0"/>
              <a:t>action</a:t>
            </a:r>
            <a:endParaRPr lang="en-US" sz="2000" b="1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8614610" y="2935020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382166" y="3624914"/>
            <a:ext cx="2034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问题 </a:t>
            </a:r>
            <a:r>
              <a:rPr lang="en-US" altLang="zh-CN" sz="2000" dirty="0"/>
              <a:t>input (state)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84855" y="3902203"/>
            <a:ext cx="1611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智能体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agent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98806" y="3892590"/>
            <a:ext cx="2129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环境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environment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07571" y="3896245"/>
            <a:ext cx="1611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智能体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agent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661301" y="3896245"/>
            <a:ext cx="2129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环境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environment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3605" y="1362997"/>
            <a:ext cx="6094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Supervised Learning (SL)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7086644" y="1361448"/>
            <a:ext cx="3725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Reinforcement Learning (RL)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1919235" y="1825174"/>
            <a:ext cx="202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有监督学习</a:t>
            </a:r>
            <a:endParaRPr lang="en-US" sz="2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7876619" y="1823113"/>
            <a:ext cx="1853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强化学习</a:t>
            </a:r>
            <a:endParaRPr lang="en-US" sz="2400" b="1" dirty="0"/>
          </a:p>
        </p:txBody>
      </p:sp>
      <p:pic>
        <p:nvPicPr>
          <p:cNvPr id="3" name="Picture 2" descr="Doodle Two People Talking Graphic by Devita Ayu Silvianingtyas · Creative  Fabrica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2" t="51694" r="50428" b="10786"/>
          <a:stretch>
            <a:fillRect/>
          </a:stretch>
        </p:blipFill>
        <p:spPr bwMode="auto">
          <a:xfrm>
            <a:off x="729059" y="2532364"/>
            <a:ext cx="1151278" cy="138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oodle Two People Talking Graphic by Devita Ayu Silvianingtyas · Creative  Fabrica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9" t="50015" r="23287" b="7470"/>
          <a:stretch>
            <a:fillRect/>
          </a:stretch>
        </p:blipFill>
        <p:spPr bwMode="auto">
          <a:xfrm>
            <a:off x="3421180" y="2522640"/>
            <a:ext cx="1328346" cy="156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5607" y="2216670"/>
            <a:ext cx="17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“吃什么去？ 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3471" y="2221967"/>
            <a:ext cx="132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“小龙虾”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9" name="Picture 8" descr="Doodle Two People Talking Graphic by Devita Ayu Silvianingtyas · Creative  Fabrica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2" t="51694" r="50428" b="10786"/>
          <a:stretch>
            <a:fillRect/>
          </a:stretch>
        </p:blipFill>
        <p:spPr bwMode="auto">
          <a:xfrm>
            <a:off x="7287035" y="2583936"/>
            <a:ext cx="1151278" cy="138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oodle Two People Talking Graphic by Devita Ayu Silvianingtyas · Creative  Fabrica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9" t="50015" r="23287" b="7470"/>
          <a:stretch>
            <a:fillRect/>
          </a:stretch>
        </p:blipFill>
        <p:spPr bwMode="auto">
          <a:xfrm>
            <a:off x="10059358" y="2549760"/>
            <a:ext cx="1328346" cy="156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04336" y="2253830"/>
            <a:ext cx="17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“吃什么去？ 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179275" y="2254332"/>
            <a:ext cx="132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“你说呢？”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39806" y="4534322"/>
            <a:ext cx="5096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方法一：遍历所有饭店</a:t>
            </a:r>
            <a:endParaRPr lang="en-US" altLang="zh-CN" sz="2000" dirty="0"/>
          </a:p>
          <a:p>
            <a:endParaRPr lang="en-US" altLang="zh-CN" sz="2000" dirty="0">
              <a:solidFill>
                <a:schemeClr val="accent1"/>
              </a:solidFill>
            </a:endParaRPr>
          </a:p>
          <a:p>
            <a:endParaRPr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32267" y="4530629"/>
            <a:ext cx="2933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方法：照着做学规律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3" name="Arrow: Left 12"/>
          <p:cNvSpPr/>
          <p:nvPr/>
        </p:nvSpPr>
        <p:spPr>
          <a:xfrm>
            <a:off x="5299815" y="4562500"/>
            <a:ext cx="959492" cy="3648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135560" y="4942413"/>
            <a:ext cx="146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转成有监督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39806" y="5536165"/>
            <a:ext cx="6168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方法二：尝试一个选择，依据奖励学习</a:t>
            </a:r>
            <a:endParaRPr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40" name="Rectangle: Rounded Corners 39"/>
          <p:cNvSpPr/>
          <p:nvPr/>
        </p:nvSpPr>
        <p:spPr>
          <a:xfrm>
            <a:off x="10133205" y="4307868"/>
            <a:ext cx="1254499" cy="510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有限尝试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593733" y="5964405"/>
            <a:ext cx="2730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奖励大：多尝试类似的</a:t>
            </a:r>
            <a:endParaRPr lang="en-US" altLang="zh-CN" dirty="0"/>
          </a:p>
          <a:p>
            <a:r>
              <a:rPr lang="zh-CN" altLang="en-US" dirty="0"/>
              <a:t>奖励小：避免尝试类似的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animBg="1"/>
      <p:bldP spid="23" grpId="0"/>
      <p:bldP spid="39" grpId="0"/>
      <p:bldP spid="40" grpId="0" animBg="1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454" y="121288"/>
            <a:ext cx="9639896" cy="1325564"/>
          </a:xfrm>
        </p:spPr>
        <p:txBody>
          <a:bodyPr/>
          <a:lstStyle/>
          <a:p>
            <a:r>
              <a:rPr lang="zh-CN" altLang="en-US" dirty="0"/>
              <a:t>优化目标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8614611" y="3270392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520443" y="3284058"/>
            <a:ext cx="1492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奖励 </a:t>
            </a:r>
            <a:r>
              <a:rPr lang="en-US" altLang="zh-CN" sz="2000" dirty="0"/>
              <a:t>reward</a:t>
            </a:r>
            <a:endParaRPr lang="en-US" sz="20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049041" y="3171098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22766" y="3201203"/>
            <a:ext cx="1260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答案 </a:t>
            </a:r>
            <a:r>
              <a:rPr lang="en-US" altLang="zh-CN" sz="2000" dirty="0"/>
              <a:t>label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2012303" y="3527728"/>
            <a:ext cx="130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问题 </a:t>
            </a:r>
            <a:r>
              <a:rPr lang="en-US" altLang="zh-CN" sz="2000" dirty="0"/>
              <a:t>input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8493865" y="2496735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选择 </a:t>
            </a:r>
            <a:r>
              <a:rPr lang="en-US" altLang="zh-CN" sz="2000" b="1" dirty="0"/>
              <a:t>action</a:t>
            </a:r>
            <a:endParaRPr lang="en-US" sz="2000" b="1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8614610" y="2935020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382166" y="3624914"/>
            <a:ext cx="2034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问题 </a:t>
            </a:r>
            <a:r>
              <a:rPr lang="en-US" altLang="zh-CN" sz="2000" dirty="0"/>
              <a:t>input (state)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81780" y="3902203"/>
            <a:ext cx="1611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智能体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agent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95731" y="3892590"/>
            <a:ext cx="2129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环境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environment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07571" y="3896245"/>
            <a:ext cx="1611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智能体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agent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661301" y="3896245"/>
            <a:ext cx="2129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环境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environment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12860" y="1362997"/>
            <a:ext cx="6094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Supervised Learning (SL)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7086644" y="1361448"/>
            <a:ext cx="3725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Reinforcement Learning (RL)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1916160" y="1825174"/>
            <a:ext cx="202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有监督学习</a:t>
            </a:r>
            <a:endParaRPr lang="en-US" sz="2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7876619" y="1823113"/>
            <a:ext cx="1853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强化学习</a:t>
            </a:r>
            <a:endParaRPr lang="en-US" sz="2400" b="1" dirty="0"/>
          </a:p>
        </p:txBody>
      </p:sp>
      <p:pic>
        <p:nvPicPr>
          <p:cNvPr id="3" name="Picture 2" descr="Doodle Two People Talking Graphic by Devita Ayu Silvianingtyas · Creative  Fabrica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2" t="51694" r="50428" b="10786"/>
          <a:stretch>
            <a:fillRect/>
          </a:stretch>
        </p:blipFill>
        <p:spPr bwMode="auto">
          <a:xfrm>
            <a:off x="725984" y="2532364"/>
            <a:ext cx="1151278" cy="138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oodle Two People Talking Graphic by Devita Ayu Silvianingtyas · Creative  Fabrica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9" t="50015" r="23287" b="7470"/>
          <a:stretch>
            <a:fillRect/>
          </a:stretch>
        </p:blipFill>
        <p:spPr bwMode="auto">
          <a:xfrm>
            <a:off x="3418105" y="2522640"/>
            <a:ext cx="1328346" cy="156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2532" y="2216670"/>
            <a:ext cx="17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“吃什么去？ 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0396" y="2221967"/>
            <a:ext cx="132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“小龙虾”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9" name="Picture 8" descr="Doodle Two People Talking Graphic by Devita Ayu Silvianingtyas · Creative  Fabrica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2" t="51694" r="50428" b="10786"/>
          <a:stretch>
            <a:fillRect/>
          </a:stretch>
        </p:blipFill>
        <p:spPr bwMode="auto">
          <a:xfrm>
            <a:off x="7287035" y="2583936"/>
            <a:ext cx="1151278" cy="138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oodle Two People Talking Graphic by Devita Ayu Silvianingtyas · Creative  Fabrica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9" t="50015" r="23287" b="7470"/>
          <a:stretch>
            <a:fillRect/>
          </a:stretch>
        </p:blipFill>
        <p:spPr bwMode="auto">
          <a:xfrm>
            <a:off x="10059358" y="2549760"/>
            <a:ext cx="1328346" cy="156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04336" y="2253830"/>
            <a:ext cx="17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“吃什么去？ 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179275" y="2254332"/>
            <a:ext cx="132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“你说呢？”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39806" y="4534322"/>
            <a:ext cx="5096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方法一：遍历所有饭店</a:t>
            </a:r>
            <a:endParaRPr lang="en-US" altLang="zh-CN" sz="2000" dirty="0"/>
          </a:p>
          <a:p>
            <a:endParaRPr lang="en-US" altLang="zh-CN" sz="2000" dirty="0">
              <a:solidFill>
                <a:schemeClr val="accent1"/>
              </a:solidFill>
            </a:endParaRPr>
          </a:p>
          <a:p>
            <a:endParaRPr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9192" y="4530629"/>
            <a:ext cx="2933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方法：照着做学规律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3" name="Arrow: Left 12"/>
          <p:cNvSpPr/>
          <p:nvPr/>
        </p:nvSpPr>
        <p:spPr>
          <a:xfrm>
            <a:off x="5215032" y="4562500"/>
            <a:ext cx="959492" cy="3648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050777" y="4942413"/>
            <a:ext cx="146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转成有监督</a:t>
            </a:r>
            <a:endParaRPr lang="en-US" dirty="0"/>
          </a:p>
        </p:txBody>
      </p:sp>
      <p:sp>
        <p:nvSpPr>
          <p:cNvPr id="40" name="Rectangle: Rounded Corners 39"/>
          <p:cNvSpPr/>
          <p:nvPr/>
        </p:nvSpPr>
        <p:spPr>
          <a:xfrm>
            <a:off x="10133205" y="4307868"/>
            <a:ext cx="1254499" cy="510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有限尝试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32779" y="4927362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</a:t>
            </a:r>
            <a:r>
              <a:rPr lang="en-US" altLang="zh-CN" dirty="0"/>
              <a:t>1 </a:t>
            </a:r>
            <a:r>
              <a:rPr lang="zh-CN" altLang="en-US" dirty="0"/>
              <a:t>，选择</a:t>
            </a:r>
            <a:r>
              <a:rPr lang="en-US" altLang="zh-CN" dirty="0"/>
              <a:t>2 … </a:t>
            </a:r>
            <a:r>
              <a:rPr lang="zh-CN" altLang="en-US" dirty="0"/>
              <a:t>选择</a:t>
            </a:r>
            <a:r>
              <a:rPr lang="en-US" altLang="zh-CN" dirty="0"/>
              <a:t>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8546" y="5230742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Label: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1863750" y="5264615"/>
                <a:ext cx="411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750" y="5264615"/>
                <a:ext cx="411715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6" t="-126" r="63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2684874" y="5263351"/>
                <a:ext cx="41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874" y="5263351"/>
                <a:ext cx="417037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3" t="-128" r="137" b="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3492957" y="5252798"/>
                <a:ext cx="4458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957" y="5252798"/>
                <a:ext cx="445891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02" t="-21" r="130" b="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101911" y="5296783"/>
            <a:ext cx="445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1757342" y="5558844"/>
                <a:ext cx="2376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说明是正确标签</a:t>
                </a:r>
                <a:endParaRPr lang="en-US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342" y="5558844"/>
                <a:ext cx="2376869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2" t="-15" r="15" b="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399454" y="5975491"/>
            <a:ext cx="111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当前样本损失函数：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2166666" y="5944189"/>
                <a:ext cx="2099130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func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666" y="5944189"/>
                <a:ext cx="2099130" cy="871264"/>
              </a:xfrm>
              <a:prstGeom prst="rect">
                <a:avLst/>
              </a:prstGeom>
              <a:blipFill rotWithShape="1">
                <a:blip r:embed="rId6"/>
                <a:stretch>
                  <a:fillRect l="-2" t="-68" r="24" b="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/>
          <p:cNvSpPr txBox="1"/>
          <p:nvPr/>
        </p:nvSpPr>
        <p:spPr>
          <a:xfrm>
            <a:off x="7093558" y="5088600"/>
            <a:ext cx="100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Reward: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8398762" y="5083728"/>
                <a:ext cx="42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762" y="5083728"/>
                <a:ext cx="423193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60" t="-150" r="126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9219886" y="5082464"/>
                <a:ext cx="428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886" y="5082464"/>
                <a:ext cx="428515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75" t="-151" r="49" b="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10027969" y="5071911"/>
                <a:ext cx="461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969" y="5071911"/>
                <a:ext cx="461280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1" t="-45" r="69" b="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9636923" y="5115896"/>
            <a:ext cx="445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8100885" y="5416988"/>
                <a:ext cx="2882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越大说明越符合对象预期</a:t>
                </a:r>
                <a:endParaRPr lang="en-US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885" y="5416988"/>
                <a:ext cx="2882071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7" t="-119" r="22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7107571" y="5971266"/>
            <a:ext cx="111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当前样本损失函数：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8669485" y="6089503"/>
                <a:ext cx="19348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？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485" y="6089503"/>
                <a:ext cx="1934875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24" t="-132" r="26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7617776" y="6512514"/>
            <a:ext cx="445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（提示：只需要修改一个左边的字母）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167791" y="4862710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</a:t>
            </a:r>
            <a:r>
              <a:rPr lang="en-US" altLang="zh-CN" dirty="0"/>
              <a:t>1 </a:t>
            </a:r>
            <a:r>
              <a:rPr lang="zh-CN" altLang="en-US" dirty="0"/>
              <a:t>，选择</a:t>
            </a:r>
            <a:r>
              <a:rPr lang="en-US" altLang="zh-CN" dirty="0"/>
              <a:t>2 … </a:t>
            </a:r>
            <a:r>
              <a:rPr lang="zh-CN" altLang="en-US" dirty="0"/>
              <a:t>选择</a:t>
            </a:r>
            <a:r>
              <a:rPr lang="en-US" altLang="zh-CN" dirty="0"/>
              <a:t>N</a:t>
            </a:r>
            <a:endParaRPr lang="en-US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 flipH="1">
            <a:off x="8614611" y="3270392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520443" y="3284058"/>
            <a:ext cx="1492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奖励 </a:t>
            </a:r>
            <a:r>
              <a:rPr lang="en-US" altLang="zh-CN" sz="2000" dirty="0"/>
              <a:t>reward</a:t>
            </a:r>
            <a:endParaRPr lang="en-US" sz="20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979371" y="3171098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53096" y="3201203"/>
            <a:ext cx="1260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答案 </a:t>
            </a:r>
            <a:r>
              <a:rPr lang="en-US" altLang="zh-CN" sz="2000" dirty="0"/>
              <a:t>label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942633" y="3527728"/>
            <a:ext cx="130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问题 </a:t>
            </a:r>
            <a:r>
              <a:rPr lang="en-US" altLang="zh-CN" sz="2000" dirty="0"/>
              <a:t>input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8493865" y="2496735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选择 </a:t>
            </a:r>
            <a:r>
              <a:rPr lang="en-US" altLang="zh-CN" sz="2000" b="1" dirty="0"/>
              <a:t>action</a:t>
            </a:r>
            <a:endParaRPr lang="en-US" sz="2000" b="1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8614610" y="2935020"/>
            <a:ext cx="117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382166" y="3624914"/>
            <a:ext cx="2034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问题 </a:t>
            </a:r>
            <a:r>
              <a:rPr lang="en-US" altLang="zh-CN" sz="2000" dirty="0"/>
              <a:t>input (state)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12110" y="3902203"/>
            <a:ext cx="1611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智能体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agent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26061" y="3892590"/>
            <a:ext cx="2129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环境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environment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07571" y="3896245"/>
            <a:ext cx="1611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智能体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agent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661301" y="3896245"/>
            <a:ext cx="2129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环境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environment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43190" y="1362997"/>
            <a:ext cx="6094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Supervised Learning (SL)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7086644" y="1361448"/>
            <a:ext cx="3725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Reinforcement Learning (RL)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1846490" y="1825174"/>
            <a:ext cx="202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有监督学习</a:t>
            </a:r>
            <a:endParaRPr lang="en-US" sz="2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7876619" y="1823113"/>
            <a:ext cx="1853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强化学习</a:t>
            </a:r>
            <a:endParaRPr lang="en-US" sz="2400" b="1" dirty="0"/>
          </a:p>
        </p:txBody>
      </p:sp>
      <p:pic>
        <p:nvPicPr>
          <p:cNvPr id="3" name="Picture 2" descr="Doodle Two People Talking Graphic by Devita Ayu Silvianingtyas · Creative  Fabrica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2" t="51694" r="50428" b="10786"/>
          <a:stretch>
            <a:fillRect/>
          </a:stretch>
        </p:blipFill>
        <p:spPr bwMode="auto">
          <a:xfrm>
            <a:off x="656314" y="2532364"/>
            <a:ext cx="1151278" cy="138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oodle Two People Talking Graphic by Devita Ayu Silvianingtyas · Creative  Fabrica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9" t="50015" r="23287" b="7470"/>
          <a:stretch>
            <a:fillRect/>
          </a:stretch>
        </p:blipFill>
        <p:spPr bwMode="auto">
          <a:xfrm>
            <a:off x="3348435" y="2522640"/>
            <a:ext cx="1328346" cy="156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862" y="2216670"/>
            <a:ext cx="17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“吃什么去？ 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0726" y="2221967"/>
            <a:ext cx="132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“小龙虾”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9" name="Picture 8" descr="Doodle Two People Talking Graphic by Devita Ayu Silvianingtyas · Creative  Fabrica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2" t="51694" r="50428" b="10786"/>
          <a:stretch>
            <a:fillRect/>
          </a:stretch>
        </p:blipFill>
        <p:spPr bwMode="auto">
          <a:xfrm>
            <a:off x="7287035" y="2583936"/>
            <a:ext cx="1151278" cy="138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oodle Two People Talking Graphic by Devita Ayu Silvianingtyas · Creative  Fabrica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9" t="50015" r="23287" b="7470"/>
          <a:stretch>
            <a:fillRect/>
          </a:stretch>
        </p:blipFill>
        <p:spPr bwMode="auto">
          <a:xfrm>
            <a:off x="10059358" y="2549760"/>
            <a:ext cx="1328346" cy="156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04336" y="2253830"/>
            <a:ext cx="17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“吃什么去？ 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179275" y="2254332"/>
            <a:ext cx="132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“你说呢？”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39806" y="4534322"/>
            <a:ext cx="5096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方法一：遍历所有饭店</a:t>
            </a:r>
            <a:endParaRPr lang="en-US" altLang="zh-CN" sz="2000" dirty="0"/>
          </a:p>
          <a:p>
            <a:endParaRPr lang="en-US" altLang="zh-CN" sz="2000" dirty="0">
              <a:solidFill>
                <a:schemeClr val="accent1"/>
              </a:solidFill>
            </a:endParaRPr>
          </a:p>
          <a:p>
            <a:endParaRPr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9522" y="4530629"/>
            <a:ext cx="2933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方法：照着做学规律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3" name="Arrow: Left 12"/>
          <p:cNvSpPr/>
          <p:nvPr/>
        </p:nvSpPr>
        <p:spPr>
          <a:xfrm>
            <a:off x="5110529" y="4562500"/>
            <a:ext cx="959492" cy="3648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024652" y="4942413"/>
            <a:ext cx="146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转成有监督</a:t>
            </a:r>
            <a:endParaRPr lang="en-US" dirty="0"/>
          </a:p>
        </p:txBody>
      </p:sp>
      <p:sp>
        <p:nvSpPr>
          <p:cNvPr id="40" name="Rectangle: Rounded Corners 39"/>
          <p:cNvSpPr/>
          <p:nvPr/>
        </p:nvSpPr>
        <p:spPr>
          <a:xfrm>
            <a:off x="10133205" y="4307868"/>
            <a:ext cx="1254499" cy="510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有限尝试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563109" y="4927362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</a:t>
            </a:r>
            <a:r>
              <a:rPr lang="en-US" altLang="zh-CN" dirty="0"/>
              <a:t>1 </a:t>
            </a:r>
            <a:r>
              <a:rPr lang="zh-CN" altLang="en-US" dirty="0"/>
              <a:t>，选择</a:t>
            </a:r>
            <a:r>
              <a:rPr lang="en-US" altLang="zh-CN" dirty="0"/>
              <a:t>2 … </a:t>
            </a:r>
            <a:r>
              <a:rPr lang="zh-CN" altLang="en-US" dirty="0"/>
              <a:t>选择</a:t>
            </a:r>
            <a:r>
              <a:rPr lang="en-US" altLang="zh-CN" dirty="0"/>
              <a:t>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8876" y="5230742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Label: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1794080" y="5264615"/>
                <a:ext cx="411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080" y="5264615"/>
                <a:ext cx="411715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50" t="-126" r="107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2615204" y="5263351"/>
                <a:ext cx="41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204" y="5263351"/>
                <a:ext cx="417037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66" t="-128" r="28" b="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3423287" y="5252798"/>
                <a:ext cx="4458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87" y="5252798"/>
                <a:ext cx="445891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21" r="28" b="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032241" y="5296783"/>
            <a:ext cx="445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1687672" y="5558844"/>
                <a:ext cx="2376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说明是正确标签</a:t>
                </a:r>
                <a:endParaRPr lang="en-US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72" y="5558844"/>
                <a:ext cx="2376869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20" t="-15" r="23" b="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329784" y="5975491"/>
            <a:ext cx="111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当前样本损失函数：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2096996" y="5944189"/>
                <a:ext cx="2099130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func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996" y="5944189"/>
                <a:ext cx="2099130" cy="871264"/>
              </a:xfrm>
              <a:prstGeom prst="rect">
                <a:avLst/>
              </a:prstGeom>
              <a:blipFill rotWithShape="1">
                <a:blip r:embed="rId6"/>
                <a:stretch>
                  <a:fillRect l="-11" t="-68" r="2" b="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/>
          <p:cNvSpPr txBox="1"/>
          <p:nvPr/>
        </p:nvSpPr>
        <p:spPr>
          <a:xfrm>
            <a:off x="7093558" y="5088600"/>
            <a:ext cx="100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Reward: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8398762" y="5083728"/>
                <a:ext cx="42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762" y="5083728"/>
                <a:ext cx="423193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60" t="-150" r="126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9219886" y="5082464"/>
                <a:ext cx="428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886" y="5082464"/>
                <a:ext cx="428515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75" t="-151" r="49" b="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10027969" y="5071911"/>
                <a:ext cx="461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969" y="5071911"/>
                <a:ext cx="461280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1" t="-45" r="69" b="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9636923" y="5115896"/>
            <a:ext cx="445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8100885" y="5416988"/>
                <a:ext cx="2882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越大说明越符合对方预期</a:t>
                </a:r>
                <a:endParaRPr lang="en-US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885" y="5416988"/>
                <a:ext cx="2882071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7" t="-119" r="22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7107571" y="5971266"/>
            <a:ext cx="111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当前样本损失函数：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167791" y="4862710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</a:t>
            </a:r>
            <a:r>
              <a:rPr lang="en-US" altLang="zh-CN" dirty="0"/>
              <a:t>1 </a:t>
            </a:r>
            <a:r>
              <a:rPr lang="zh-CN" altLang="en-US" dirty="0"/>
              <a:t>，选择</a:t>
            </a:r>
            <a:r>
              <a:rPr lang="en-US" altLang="zh-CN" dirty="0"/>
              <a:t>2 … </a:t>
            </a:r>
            <a:r>
              <a:rPr lang="zh-CN" altLang="en-US" dirty="0"/>
              <a:t>选择</a:t>
            </a:r>
            <a:r>
              <a:rPr lang="en-US" altLang="zh-CN" dirty="0"/>
              <a:t>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8574482" y="5888277"/>
                <a:ext cx="1934875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func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482" y="5888277"/>
                <a:ext cx="1934875" cy="871264"/>
              </a:xfrm>
              <a:prstGeom prst="rect">
                <a:avLst/>
              </a:prstGeom>
              <a:blipFill rotWithShape="1">
                <a:blip r:embed="rId11"/>
                <a:stretch>
                  <a:fillRect l="-4" t="-64" r="6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</a:fld>
            <a:endParaRPr lang="en-US"/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399454" y="121288"/>
            <a:ext cx="9639896" cy="1325564"/>
          </a:xfrm>
        </p:spPr>
        <p:txBody>
          <a:bodyPr/>
          <a:lstStyle/>
          <a:p>
            <a:r>
              <a:rPr lang="zh-CN" altLang="en-US" dirty="0"/>
              <a:t>优化目标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398003" y="1362997"/>
            <a:ext cx="6094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Supervised Learning (SL)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7086644" y="1361448"/>
            <a:ext cx="3725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Reinforcement Learning (RL)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1901303" y="1825174"/>
            <a:ext cx="202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有监督学习</a:t>
            </a:r>
            <a:endParaRPr lang="en-US" sz="2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7876619" y="1823113"/>
            <a:ext cx="1853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强化学习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239806" y="2356809"/>
            <a:ext cx="5096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方法一：遍历所有饭店</a:t>
            </a:r>
            <a:endParaRPr lang="en-US" altLang="zh-CN" sz="2000" dirty="0"/>
          </a:p>
          <a:p>
            <a:endParaRPr lang="en-US" altLang="zh-CN" sz="2000" dirty="0">
              <a:solidFill>
                <a:schemeClr val="accent1"/>
              </a:solidFill>
            </a:endParaRPr>
          </a:p>
          <a:p>
            <a:endParaRPr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14335" y="2353116"/>
            <a:ext cx="2933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方法：照着做学规律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3" name="Arrow: Left 12"/>
          <p:cNvSpPr/>
          <p:nvPr/>
        </p:nvSpPr>
        <p:spPr>
          <a:xfrm>
            <a:off x="4250939" y="2384987"/>
            <a:ext cx="959492" cy="3648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086684" y="2764900"/>
            <a:ext cx="146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转成有监督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17922" y="2749849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</a:t>
            </a:r>
            <a:r>
              <a:rPr lang="en-US" altLang="zh-CN" dirty="0"/>
              <a:t>1 </a:t>
            </a:r>
            <a:r>
              <a:rPr lang="zh-CN" altLang="en-US" dirty="0"/>
              <a:t>，选择</a:t>
            </a:r>
            <a:r>
              <a:rPr lang="en-US" altLang="zh-CN" dirty="0"/>
              <a:t>2 … </a:t>
            </a:r>
            <a:r>
              <a:rPr lang="zh-CN" altLang="en-US" dirty="0"/>
              <a:t>选择</a:t>
            </a:r>
            <a:r>
              <a:rPr lang="en-US" altLang="zh-CN" dirty="0"/>
              <a:t>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3689" y="3053229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Label: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1848893" y="3087102"/>
                <a:ext cx="411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893" y="3087102"/>
                <a:ext cx="411715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99" t="-99" r="2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2670017" y="3085838"/>
                <a:ext cx="41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017" y="3085838"/>
                <a:ext cx="417037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14" t="-101" r="76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3478100" y="3075285"/>
                <a:ext cx="4458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100" y="3075285"/>
                <a:ext cx="445891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46" t="-167" r="73" b="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087054" y="3119270"/>
            <a:ext cx="445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1742485" y="3381331"/>
                <a:ext cx="2376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说明是正确标签</a:t>
                </a:r>
                <a:endParaRPr lang="en-US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485" y="3381331"/>
                <a:ext cx="2376869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" t="-160" r="5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384597" y="3797978"/>
            <a:ext cx="111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当前样本损失函数：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2151809" y="3766676"/>
                <a:ext cx="2099130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func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809" y="3766676"/>
                <a:ext cx="2099130" cy="871264"/>
              </a:xfrm>
              <a:prstGeom prst="rect">
                <a:avLst/>
              </a:prstGeom>
              <a:blipFill rotWithShape="1">
                <a:blip r:embed="rId5"/>
                <a:stretch>
                  <a:fillRect l="-20" t="-56" r="12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/>
          <p:cNvSpPr txBox="1"/>
          <p:nvPr/>
        </p:nvSpPr>
        <p:spPr>
          <a:xfrm>
            <a:off x="7093558" y="2911087"/>
            <a:ext cx="100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Reward: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8398762" y="2906215"/>
                <a:ext cx="42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762" y="2906215"/>
                <a:ext cx="423193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60" t="-123" r="126" b="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9219886" y="2904951"/>
                <a:ext cx="428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886" y="2904951"/>
                <a:ext cx="428515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75" t="-125" r="49" b="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10027969" y="2894398"/>
                <a:ext cx="461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969" y="2894398"/>
                <a:ext cx="46128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1" t="-18" r="69" b="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9636923" y="2938383"/>
            <a:ext cx="445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8100885" y="3239475"/>
                <a:ext cx="2882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越大说明越符合对方预期</a:t>
                </a:r>
                <a:endParaRPr lang="en-US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885" y="3239475"/>
                <a:ext cx="2882071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7" t="-92" r="22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7107571" y="3793753"/>
            <a:ext cx="111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当前样本损失函数：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167791" y="2685197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</a:t>
            </a:r>
            <a:r>
              <a:rPr lang="en-US" altLang="zh-CN" dirty="0"/>
              <a:t>1 </a:t>
            </a:r>
            <a:r>
              <a:rPr lang="zh-CN" altLang="en-US" dirty="0"/>
              <a:t>，选择</a:t>
            </a:r>
            <a:r>
              <a:rPr lang="en-US" altLang="zh-CN" dirty="0"/>
              <a:t>2 … </a:t>
            </a:r>
            <a:r>
              <a:rPr lang="zh-CN" altLang="en-US" dirty="0"/>
              <a:t>选择</a:t>
            </a:r>
            <a:r>
              <a:rPr lang="en-US" altLang="zh-CN" dirty="0"/>
              <a:t>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8574482" y="3710764"/>
                <a:ext cx="1934875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func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482" y="3710764"/>
                <a:ext cx="1934875" cy="871264"/>
              </a:xfrm>
              <a:prstGeom prst="rect">
                <a:avLst/>
              </a:prstGeom>
              <a:blipFill rotWithShape="1">
                <a:blip r:embed="rId10"/>
                <a:stretch>
                  <a:fillRect l="-4" t="-53" r="6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7317297" y="4597526"/>
            <a:ext cx="6168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方法二：尝试一个选择，依据奖励学习</a:t>
            </a:r>
            <a:endParaRPr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84420" y="5026761"/>
            <a:ext cx="2730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奖励大：多尝试类似的</a:t>
            </a:r>
            <a:endParaRPr lang="en-US" altLang="zh-CN" dirty="0"/>
          </a:p>
          <a:p>
            <a:r>
              <a:rPr lang="zh-CN" altLang="en-US" dirty="0"/>
              <a:t>奖励小：避免尝试类似的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086644" y="5870047"/>
            <a:ext cx="111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当前样本损失函数：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291171" y="5926588"/>
            <a:ext cx="193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?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754599" y="6492875"/>
            <a:ext cx="4930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（提示：只需要在上面式子上删除一个符号）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</a:fld>
            <a:endParaRPr lang="en-US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399454" y="121288"/>
            <a:ext cx="9639896" cy="1325564"/>
          </a:xfrm>
        </p:spPr>
        <p:txBody>
          <a:bodyPr/>
          <a:lstStyle/>
          <a:p>
            <a:r>
              <a:rPr lang="zh-CN" altLang="en-US" dirty="0"/>
              <a:t>优化目标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411887" y="1362997"/>
            <a:ext cx="6094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Supervised Learning (SL)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7086644" y="1361448"/>
            <a:ext cx="3725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Reinforcement Learning (RL)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2466084" y="1825174"/>
            <a:ext cx="202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有监督学习</a:t>
            </a:r>
            <a:endParaRPr lang="en-US" sz="2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7876619" y="1823113"/>
            <a:ext cx="1853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强化学习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239806" y="2356809"/>
            <a:ext cx="5096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方法一：遍历所有饭店</a:t>
            </a:r>
            <a:endParaRPr lang="en-US" altLang="zh-CN" sz="2000" dirty="0"/>
          </a:p>
          <a:p>
            <a:endParaRPr lang="en-US" altLang="zh-CN" sz="2000" dirty="0">
              <a:solidFill>
                <a:schemeClr val="accent1"/>
              </a:solidFill>
            </a:endParaRPr>
          </a:p>
          <a:p>
            <a:endParaRPr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79116" y="2353116"/>
            <a:ext cx="2933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方法：照着做学规律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3" name="Arrow: Left 12"/>
          <p:cNvSpPr/>
          <p:nvPr/>
        </p:nvSpPr>
        <p:spPr>
          <a:xfrm>
            <a:off x="5497039" y="2384987"/>
            <a:ext cx="959492" cy="3648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77604" y="2764900"/>
            <a:ext cx="146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转成有监督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182703" y="2749849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</a:t>
            </a:r>
            <a:r>
              <a:rPr lang="en-US" altLang="zh-CN" dirty="0"/>
              <a:t>1 </a:t>
            </a:r>
            <a:r>
              <a:rPr lang="zh-CN" altLang="en-US" dirty="0"/>
              <a:t>，选择</a:t>
            </a:r>
            <a:r>
              <a:rPr lang="en-US" altLang="zh-CN" dirty="0"/>
              <a:t>2 … </a:t>
            </a:r>
            <a:r>
              <a:rPr lang="zh-CN" altLang="en-US" dirty="0"/>
              <a:t>选择</a:t>
            </a:r>
            <a:r>
              <a:rPr lang="en-US" altLang="zh-CN" dirty="0"/>
              <a:t>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08470" y="3053229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Label: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2413674" y="3087102"/>
                <a:ext cx="411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674" y="3087102"/>
                <a:ext cx="411715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9" t="-99" r="67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3234798" y="3085838"/>
                <a:ext cx="41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798" y="3085838"/>
                <a:ext cx="417037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26" t="-101" r="140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4042881" y="3075285"/>
                <a:ext cx="4458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881" y="3075285"/>
                <a:ext cx="445891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06" t="-167" r="133" b="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651835" y="3119270"/>
            <a:ext cx="445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2307266" y="3381331"/>
                <a:ext cx="2376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说明是正确标签</a:t>
                </a:r>
                <a:endParaRPr lang="en-US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266" y="3381331"/>
                <a:ext cx="2376869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3" t="-160" r="16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949378" y="3797978"/>
            <a:ext cx="111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当前样本损失函数：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2716590" y="3766676"/>
                <a:ext cx="2099130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func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590" y="3766676"/>
                <a:ext cx="2099130" cy="871264"/>
              </a:xfrm>
              <a:prstGeom prst="rect">
                <a:avLst/>
              </a:prstGeom>
              <a:blipFill rotWithShape="1">
                <a:blip r:embed="rId5"/>
                <a:stretch>
                  <a:fillRect l="-3" t="-56" r="25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/>
          <p:cNvSpPr txBox="1"/>
          <p:nvPr/>
        </p:nvSpPr>
        <p:spPr>
          <a:xfrm>
            <a:off x="7093558" y="2911087"/>
            <a:ext cx="100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Reward: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8398762" y="2906215"/>
                <a:ext cx="42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762" y="2906215"/>
                <a:ext cx="423193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60" t="-123" r="126" b="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9219886" y="2904951"/>
                <a:ext cx="428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886" y="2904951"/>
                <a:ext cx="428515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75" t="-125" r="49" b="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10027969" y="2894398"/>
                <a:ext cx="461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969" y="2894398"/>
                <a:ext cx="46128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1" t="-18" r="69" b="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9636923" y="2938383"/>
            <a:ext cx="445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8100885" y="3239475"/>
                <a:ext cx="2882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越大说明越符合对方预期</a:t>
                </a:r>
                <a:endParaRPr lang="en-US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885" y="3239475"/>
                <a:ext cx="2882071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7" t="-92" r="22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7107571" y="3793753"/>
            <a:ext cx="111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当前样本损失函数：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167791" y="2685197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</a:t>
            </a:r>
            <a:r>
              <a:rPr lang="en-US" altLang="zh-CN" dirty="0"/>
              <a:t>1 </a:t>
            </a:r>
            <a:r>
              <a:rPr lang="zh-CN" altLang="en-US" dirty="0"/>
              <a:t>，选择</a:t>
            </a:r>
            <a:r>
              <a:rPr lang="en-US" altLang="zh-CN" dirty="0"/>
              <a:t>2 … </a:t>
            </a:r>
            <a:r>
              <a:rPr lang="zh-CN" altLang="en-US" dirty="0"/>
              <a:t>选择</a:t>
            </a:r>
            <a:r>
              <a:rPr lang="en-US" altLang="zh-CN" dirty="0"/>
              <a:t>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8574482" y="3710764"/>
                <a:ext cx="1934875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func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482" y="3710764"/>
                <a:ext cx="1934875" cy="871264"/>
              </a:xfrm>
              <a:prstGeom prst="rect">
                <a:avLst/>
              </a:prstGeom>
              <a:blipFill rotWithShape="1">
                <a:blip r:embed="rId10"/>
                <a:stretch>
                  <a:fillRect l="-4" t="-53" r="6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7317297" y="4597526"/>
            <a:ext cx="6168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方法二：尝试一个选择，依据奖励学习</a:t>
            </a:r>
            <a:endParaRPr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84420" y="5026761"/>
            <a:ext cx="2730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奖励大：多尝试类似的</a:t>
            </a:r>
            <a:endParaRPr lang="en-US" altLang="zh-CN" dirty="0"/>
          </a:p>
          <a:p>
            <a:r>
              <a:rPr lang="zh-CN" altLang="en-US" dirty="0"/>
              <a:t>奖励小：避免尝试类似的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086644" y="5870047"/>
            <a:ext cx="111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当前样本损失函数：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9051010" y="6008546"/>
                <a:ext cx="67417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altLang="zh-CN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</m:e>
                      <m:sub>
                        <m:r>
                          <a:rPr lang="en-US" altLang="zh-CN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010" y="6008546"/>
                <a:ext cx="6741762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5" t="-48" r="5" b="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Rectangle with Corners Rounded 5"/>
          <p:cNvSpPr/>
          <p:nvPr/>
        </p:nvSpPr>
        <p:spPr>
          <a:xfrm>
            <a:off x="1565619" y="5461918"/>
            <a:ext cx="5070839" cy="1149338"/>
          </a:xfrm>
          <a:prstGeom prst="wedgeRoundRectCallout">
            <a:avLst>
              <a:gd name="adj1" fmla="val 57933"/>
              <a:gd name="adj2" fmla="val 20849"/>
              <a:gd name="adj3" fmla="val 16667"/>
            </a:avLst>
          </a:prstGeom>
          <a:noFill/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565619" y="5696096"/>
                <a:ext cx="50694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若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则</m:t>
                      </m:r>
                      <m:r>
                        <a:rPr lang="zh-CN" alt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会增加</m:t>
                      </m:r>
                      <m:r>
                        <a:rPr lang="zh-CN" altLang="en-US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选择</m:t>
                      </m:r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（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↑ 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损失</m:t>
                      </m:r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↓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619" y="5696096"/>
                <a:ext cx="5069458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7" t="-40" r="12" b="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564238" y="6039242"/>
                <a:ext cx="50708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若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则</m:t>
                      </m:r>
                      <m:r>
                        <a:rPr lang="zh-CN" alt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会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减少</m:t>
                      </m:r>
                      <m:r>
                        <a:rPr lang="zh-CN" alt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选择</m:t>
                      </m:r>
                      <m:r>
                        <a:rPr lang="en-US" altLang="zh-CN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概率（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损失</m:t>
                      </m:r>
                      <m:r>
                        <a:rPr lang="en-US" altLang="zh-CN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238" y="6039242"/>
                <a:ext cx="5070839" cy="369332"/>
              </a:xfrm>
              <a:prstGeom prst="rect">
                <a:avLst/>
              </a:prstGeom>
              <a:blipFill rotWithShape="1">
                <a:blip r:embed="rId13"/>
                <a:stretch>
                  <a:fillRect l="-5" t="-106" r="12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/>
          <p:cNvSpPr/>
          <p:nvPr/>
        </p:nvSpPr>
        <p:spPr>
          <a:xfrm>
            <a:off x="345036" y="4857139"/>
            <a:ext cx="5070839" cy="470805"/>
          </a:xfrm>
          <a:prstGeom prst="wedgeRoundRectCallout">
            <a:avLst>
              <a:gd name="adj1" fmla="val 27622"/>
              <a:gd name="adj2" fmla="val -109389"/>
              <a:gd name="adj3" fmla="val 16667"/>
            </a:avLst>
          </a:prstGeom>
          <a:noFill/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558493" y="4918565"/>
                <a:ext cx="535261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损失</m:t>
                    </m:r>
                    <m:r>
                      <a:rPr lang="zh-CN" alt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函数</m:t>
                    </m:r>
                    <m:r>
                      <a:rPr lang="zh-CN" alt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可</m:t>
                    </m:r>
                    <m:r>
                      <a:rPr lang="zh-CN" alt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写为</m:t>
                    </m:r>
                    <m:r>
                      <a:rPr lang="en-US" altLang="zh-CN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func>
                  </m:oMath>
                </a14:m>
                <a:r>
                  <a:rPr lang="zh-CN" altLang="en-US" dirty="0">
                    <a:solidFill>
                      <a:schemeClr val="accent1"/>
                    </a:solidFill>
                  </a:rPr>
                  <a:t>，会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目的明确</m:t>
                    </m:r>
                  </m:oMath>
                </a14:m>
                <a:r>
                  <a:rPr lang="zh-CN" altLang="en-US" dirty="0">
                    <a:solidFill>
                      <a:schemeClr val="accent1"/>
                    </a:solidFill>
                  </a:rPr>
                  <a:t>增加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93" y="4918565"/>
                <a:ext cx="5352610" cy="646331"/>
              </a:xfrm>
              <a:prstGeom prst="rect">
                <a:avLst/>
              </a:prstGeom>
              <a:blipFill rotWithShape="1">
                <a:blip r:embed="rId14"/>
                <a:stretch>
                  <a:fillRect l="-6" t="-76" r="10" b="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1406084" y="4472756"/>
                <a:ext cx="20991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假设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084" y="4472756"/>
                <a:ext cx="2099130" cy="369332"/>
              </a:xfrm>
              <a:prstGeom prst="rect">
                <a:avLst/>
              </a:prstGeom>
              <a:blipFill rotWithShape="1">
                <a:blip r:embed="rId15"/>
                <a:stretch>
                  <a:fillRect l="-9" t="-122" r="1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7775902" y="6453640"/>
            <a:ext cx="4774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REINFORCE</a:t>
            </a:r>
            <a:r>
              <a:rPr lang="zh-CN" altLang="en-US" dirty="0">
                <a:solidFill>
                  <a:schemeClr val="accent2"/>
                </a:solidFill>
              </a:rPr>
              <a:t>方法对应的损失函数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</a:fld>
            <a:endParaRPr lang="en-US"/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399454" y="121288"/>
            <a:ext cx="9639896" cy="1325564"/>
          </a:xfrm>
        </p:spPr>
        <p:txBody>
          <a:bodyPr/>
          <a:lstStyle/>
          <a:p>
            <a:r>
              <a:rPr lang="zh-CN" altLang="en-US" dirty="0"/>
              <a:t>优化目标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1" grpId="0" animBg="1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屏幕快照 2021-02-17 下午2.14.25.png" descr="屏幕快照 2021-02-17 下午2.14.2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34"/>
            <a:ext cx="12192001" cy="684833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8" name="什么是强化学习"/>
          <p:cNvSpPr txBox="1"/>
          <p:nvPr/>
        </p:nvSpPr>
        <p:spPr>
          <a:xfrm>
            <a:off x="828011" y="239510"/>
            <a:ext cx="3147015" cy="600164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/>
              <a:t>什么是强化学习</a:t>
            </a:r>
            <a:endParaRPr sz="3300" kern="0"/>
          </a:p>
        </p:txBody>
      </p:sp>
      <p:sp>
        <p:nvSpPr>
          <p:cNvPr id="159" name="强化学习是机器学习中的一个领域，强调如何基于环境而行动，以取得最大化的预期利益。…"/>
          <p:cNvSpPr txBox="1"/>
          <p:nvPr/>
        </p:nvSpPr>
        <p:spPr>
          <a:xfrm>
            <a:off x="497205" y="1274694"/>
            <a:ext cx="5598795" cy="4519058"/>
          </a:xfrm>
          <a:prstGeom prst="rect">
            <a:avLst/>
          </a:prstGeom>
          <a:ln w="25400">
            <a:miter lim="400000"/>
          </a:ln>
        </p:spPr>
        <p:txBody>
          <a:bodyPr wrap="square" tIns="45720" bIns="45720">
            <a:spAutoFit/>
          </a:bodyPr>
          <a:lstStyle/>
          <a:p>
            <a:pPr defTabSz="228600" hangingPunct="0">
              <a:lnSpc>
                <a:spcPts val="3950"/>
              </a:lnSpc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200" kern="0" dirty="0" err="1">
                <a:solidFill>
                  <a:srgbClr val="000000"/>
                </a:solidFill>
                <a:latin typeface="Helvetica Neue"/>
                <a:sym typeface="Helvetica Neue"/>
              </a:rPr>
              <a:t>强化学习是机器学习中的一个领域</a:t>
            </a:r>
            <a:r>
              <a:rPr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，</a:t>
            </a:r>
            <a:r>
              <a:rPr lang="zh-CN" altLang="en-US" sz="2200" kern="0" dirty="0">
                <a:latin typeface="Helvetica Neue"/>
                <a:sym typeface="Helvetica Neue"/>
              </a:rPr>
              <a:t>强调如何</a:t>
            </a:r>
            <a:r>
              <a:rPr sz="2200" kern="0" dirty="0" err="1">
                <a:latin typeface="Helvetica Neue"/>
                <a:sym typeface="Helvetica Neue"/>
              </a:rPr>
              <a:t>基于环境而行动，以取得最大化的预期利益</a:t>
            </a:r>
            <a:r>
              <a:rPr sz="2200" kern="0" dirty="0">
                <a:latin typeface="Helvetica Neue"/>
                <a:sym typeface="Helvetica Neue"/>
              </a:rPr>
              <a:t>。</a:t>
            </a:r>
            <a:endParaRPr lang="en-US" altLang="zh-CN" sz="2200" kern="0" dirty="0">
              <a:latin typeface="Helvetica Neue"/>
              <a:sym typeface="Helvetica Neue"/>
            </a:endParaRPr>
          </a:p>
          <a:p>
            <a:pPr defTabSz="228600" hangingPunct="0">
              <a:lnSpc>
                <a:spcPts val="3950"/>
              </a:lnSpc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强化学习用智能体（</a:t>
            </a:r>
            <a:r>
              <a:rPr lang="en-US" altLang="zh-CN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Agent</a:t>
            </a: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）来表示做决策的机器，智能体的三个关键要素：感知、决策、奖励</a:t>
            </a:r>
            <a:endParaRPr lang="en-US" altLang="zh-CN" sz="2200" kern="0" dirty="0">
              <a:solidFill>
                <a:srgbClr val="000000"/>
              </a:solidFill>
              <a:latin typeface="Helvetica Neue"/>
              <a:sym typeface="Helvetica Neue"/>
            </a:endParaRPr>
          </a:p>
          <a:p>
            <a:pPr defTabSz="228600" hangingPunct="0">
              <a:lnSpc>
                <a:spcPts val="3950"/>
              </a:lnSpc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强化学习的智能体是在和一个动态环境的交互中完成序贯决策</a:t>
            </a:r>
            <a:endParaRPr lang="en-US" altLang="zh-CN" sz="2200" kern="0" dirty="0">
              <a:solidFill>
                <a:srgbClr val="000000"/>
              </a:solidFill>
              <a:latin typeface="Helvetica Neue"/>
              <a:sym typeface="Helvetica Neue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901" y="1333459"/>
            <a:ext cx="4775796" cy="46326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屏幕快照 2021-02-17 下午2.14.25.png" descr="屏幕快照 2021-02-17 下午2.14.2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34"/>
            <a:ext cx="12192001" cy="684833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2" name="什么是强化学习"/>
          <p:cNvSpPr txBox="1"/>
          <p:nvPr/>
        </p:nvSpPr>
        <p:spPr>
          <a:xfrm>
            <a:off x="828011" y="239510"/>
            <a:ext cx="3147015" cy="600164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/>
              <a:t>什么是强化学习</a:t>
            </a:r>
            <a:endParaRPr sz="3300" kern="0"/>
          </a:p>
        </p:txBody>
      </p:sp>
      <p:pic>
        <p:nvPicPr>
          <p:cNvPr id="163" name="下载.jpeg" descr="下载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00" y="1683092"/>
            <a:ext cx="4736826" cy="265262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4" name="环境：整个棋局的状态…"/>
          <p:cNvSpPr txBox="1"/>
          <p:nvPr/>
        </p:nvSpPr>
        <p:spPr>
          <a:xfrm>
            <a:off x="1280818" y="4692030"/>
            <a:ext cx="4134465" cy="1284967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>
            <a:spAutoFit/>
          </a:bodyPr>
          <a:lstStyle/>
          <a:p>
            <a:pPr defTabSz="228600" hangingPunct="0">
              <a:lnSpc>
                <a:spcPts val="2100"/>
              </a:lnSpc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200" kern="0">
                <a:solidFill>
                  <a:srgbClr val="000000"/>
                </a:solidFill>
                <a:latin typeface="Helvetica Neue"/>
                <a:sym typeface="Helvetica Neue"/>
              </a:rPr>
              <a:t>环境：整个棋局的状态</a:t>
            </a:r>
            <a:endParaRPr sz="2200" kern="0">
              <a:solidFill>
                <a:srgbClr val="000000"/>
              </a:solidFill>
              <a:latin typeface="Helvetica Neue"/>
              <a:sym typeface="Helvetica Neue"/>
            </a:endParaRPr>
          </a:p>
          <a:p>
            <a:pPr defTabSz="228600" hangingPunct="0">
              <a:lnSpc>
                <a:spcPts val="2100"/>
              </a:lnSpc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200" kern="0">
                <a:solidFill>
                  <a:srgbClr val="000000"/>
                </a:solidFill>
                <a:latin typeface="Helvetica Neue"/>
                <a:sym typeface="Helvetica Neue"/>
              </a:rPr>
              <a:t>行动：在什么位置放置一个棋子</a:t>
            </a:r>
            <a:endParaRPr sz="2200" kern="0">
              <a:solidFill>
                <a:srgbClr val="000000"/>
              </a:solidFill>
              <a:latin typeface="Helvetica Neue"/>
              <a:sym typeface="Helvetica Neue"/>
            </a:endParaRPr>
          </a:p>
          <a:p>
            <a:pPr defTabSz="228600" hangingPunct="0">
              <a:lnSpc>
                <a:spcPts val="2100"/>
              </a:lnSpc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200" kern="0">
                <a:solidFill>
                  <a:srgbClr val="000000"/>
                </a:solidFill>
                <a:latin typeface="Helvetica Neue"/>
                <a:sym typeface="Helvetica Neue"/>
              </a:rPr>
              <a:t>最大化的预期利益：最终取胜</a:t>
            </a:r>
            <a:endParaRPr sz="2200" kern="0">
              <a:solidFill>
                <a:srgbClr val="000000"/>
              </a:solidFill>
              <a:latin typeface="Helvetica Neue"/>
              <a:sym typeface="Helvetica Neue"/>
            </a:endParaRPr>
          </a:p>
        </p:txBody>
      </p:sp>
      <p:pic>
        <p:nvPicPr>
          <p:cNvPr id="165" name="640.gif" descr="640.gif"/>
          <p:cNvPicPr/>
          <p:nvPr/>
        </p:nvPicPr>
        <p:blipFill>
          <a:blip r:embed="rId3"/>
          <a:stretch>
            <a:fillRect/>
          </a:stretch>
        </p:blipFill>
        <p:spPr>
          <a:xfrm>
            <a:off x="7436022" y="1723913"/>
            <a:ext cx="3427975" cy="25709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6" name="环境：对方英雄的位置，血量等…"/>
          <p:cNvSpPr txBox="1"/>
          <p:nvPr/>
        </p:nvSpPr>
        <p:spPr>
          <a:xfrm>
            <a:off x="7145314" y="4692030"/>
            <a:ext cx="4134465" cy="1284967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>
            <a:spAutoFit/>
          </a:bodyPr>
          <a:lstStyle/>
          <a:p>
            <a:pPr defTabSz="228600" hangingPunct="0">
              <a:lnSpc>
                <a:spcPts val="2100"/>
              </a:lnSpc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200" kern="0">
                <a:solidFill>
                  <a:srgbClr val="000000"/>
                </a:solidFill>
                <a:latin typeface="Helvetica Neue"/>
                <a:sym typeface="Helvetica Neue"/>
              </a:rPr>
              <a:t>环境：对方英雄的位置，血量等</a:t>
            </a:r>
            <a:endParaRPr sz="2200" kern="0">
              <a:solidFill>
                <a:srgbClr val="000000"/>
              </a:solidFill>
              <a:latin typeface="Helvetica Neue"/>
              <a:sym typeface="Helvetica Neue"/>
            </a:endParaRPr>
          </a:p>
          <a:p>
            <a:pPr defTabSz="228600" hangingPunct="0">
              <a:lnSpc>
                <a:spcPts val="2100"/>
              </a:lnSpc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200" kern="0">
                <a:solidFill>
                  <a:srgbClr val="000000"/>
                </a:solidFill>
                <a:latin typeface="Helvetica Neue"/>
                <a:sym typeface="Helvetica Neue"/>
              </a:rPr>
              <a:t>行动：走位，技能</a:t>
            </a:r>
            <a:endParaRPr sz="2200" kern="0">
              <a:solidFill>
                <a:srgbClr val="000000"/>
              </a:solidFill>
              <a:latin typeface="Helvetica Neue"/>
              <a:sym typeface="Helvetica Neue"/>
            </a:endParaRPr>
          </a:p>
          <a:p>
            <a:pPr defTabSz="228600" hangingPunct="0">
              <a:lnSpc>
                <a:spcPts val="2100"/>
              </a:lnSpc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200" kern="0">
                <a:solidFill>
                  <a:srgbClr val="000000"/>
                </a:solidFill>
                <a:latin typeface="Helvetica Neue"/>
                <a:sym typeface="Helvetica Neue"/>
              </a:rPr>
              <a:t>最大化的预期利益：最终取胜</a:t>
            </a:r>
            <a:endParaRPr sz="2200" kern="0">
              <a:solidFill>
                <a:srgbClr val="000000"/>
              </a:solidFill>
              <a:latin typeface="Helvetica Neue"/>
              <a:sym typeface="Helvetica Neue"/>
            </a:endParaRPr>
          </a:p>
        </p:txBody>
      </p:sp>
      <p:sp>
        <p:nvSpPr>
          <p:cNvPr id="8" name="https://arxiv.org/abs/2011.12692"/>
          <p:cNvSpPr txBox="1"/>
          <p:nvPr/>
        </p:nvSpPr>
        <p:spPr>
          <a:xfrm>
            <a:off x="7667450" y="6068118"/>
            <a:ext cx="3201517" cy="346249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>
            <a:spAutoFit/>
          </a:bodyPr>
          <a:lstStyle>
            <a:lvl1pPr defTabSz="457200">
              <a:defRPr sz="3300" b="0">
                <a:solidFill>
                  <a:srgbClr val="41414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228600" hangingPunct="0"/>
            <a:r>
              <a:rPr sz="1650" kern="0" dirty="0">
                <a:latin typeface="Helvetica"/>
                <a:cs typeface="Helvetica"/>
              </a:rPr>
              <a:t>https://arxiv.org/abs/2011.12692</a:t>
            </a:r>
            <a:endParaRPr sz="1650" kern="0" dirty="0">
              <a:latin typeface="Helvetica"/>
              <a:cs typeface="Helvetica"/>
            </a:endParaRPr>
          </a:p>
        </p:txBody>
      </p:sp>
      <p:sp>
        <p:nvSpPr>
          <p:cNvPr id="10" name="https://arxiv.org/abs/2011.12692"/>
          <p:cNvSpPr txBox="1"/>
          <p:nvPr/>
        </p:nvSpPr>
        <p:spPr>
          <a:xfrm>
            <a:off x="1131643" y="6063761"/>
            <a:ext cx="4363695" cy="346249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>
            <a:spAutoFit/>
          </a:bodyPr>
          <a:lstStyle>
            <a:lvl1pPr defTabSz="457200">
              <a:defRPr sz="3300" b="0">
                <a:solidFill>
                  <a:srgbClr val="41414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228600" hangingPunct="0"/>
            <a:r>
              <a:rPr lang="en-US" sz="1650" kern="0" dirty="0"/>
              <a:t>https://www.nature.com/articles/nature24270</a:t>
            </a:r>
            <a:endParaRPr sz="1650" kern="0" dirty="0">
              <a:latin typeface="Helvetica"/>
              <a:cs typeface="Helvetica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屏幕快照 2021-02-17 下午2.14.25.png" descr="屏幕快照 2021-02-17 下午2.14.2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34"/>
            <a:ext cx="12192001" cy="684833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8" name="什么是强化学习"/>
          <p:cNvSpPr txBox="1"/>
          <p:nvPr/>
        </p:nvSpPr>
        <p:spPr>
          <a:xfrm>
            <a:off x="828011" y="239510"/>
            <a:ext cx="3147015" cy="600164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/>
              <a:t>什么是强化学习</a:t>
            </a:r>
            <a:endParaRPr sz="3300" kern="0"/>
          </a:p>
        </p:txBody>
      </p:sp>
      <p:sp>
        <p:nvSpPr>
          <p:cNvPr id="159" name="强化学习是机器学习中的一个领域，强调如何基于环境而行动，以取得最大化的预期利益。…"/>
          <p:cNvSpPr txBox="1"/>
          <p:nvPr/>
        </p:nvSpPr>
        <p:spPr>
          <a:xfrm>
            <a:off x="497205" y="1274694"/>
            <a:ext cx="10771686" cy="5162952"/>
          </a:xfrm>
          <a:prstGeom prst="rect">
            <a:avLst/>
          </a:prstGeom>
          <a:ln w="25400">
            <a:miter lim="400000"/>
          </a:ln>
        </p:spPr>
        <p:txBody>
          <a:bodyPr wrap="square" tIns="45720" bIns="45720">
            <a:spAutoFit/>
          </a:bodyPr>
          <a:lstStyle/>
          <a:p>
            <a:pPr defTabSz="228600" hangingPunct="0"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强化学习的环境</a:t>
            </a:r>
            <a:endParaRPr lang="en-US" altLang="zh-CN" sz="2200" kern="0" dirty="0">
              <a:solidFill>
                <a:srgbClr val="000000"/>
              </a:solidFill>
              <a:latin typeface="Helvetica Neue"/>
              <a:sym typeface="Helvetica Neue"/>
            </a:endParaRPr>
          </a:p>
          <a:p>
            <a:pPr defTabSz="228600" hangingPunct="0"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    </a:t>
            </a: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下一刻状态 </a:t>
            </a:r>
            <a:r>
              <a:rPr lang="en-US" altLang="zh-CN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~ P(</a:t>
            </a:r>
            <a:r>
              <a:rPr lang="en-US" altLang="zh-CN" sz="2200" kern="0" dirty="0">
                <a:solidFill>
                  <a:srgbClr val="000000"/>
                </a:solidFill>
                <a:latin typeface="Arial Black" panose="020B0A04020102020204" pitchFamily="34" charset="0"/>
                <a:sym typeface="Helvetica Neue"/>
              </a:rPr>
              <a:t>∙</a:t>
            </a:r>
            <a:r>
              <a:rPr lang="en-US" altLang="zh-CN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|</a:t>
            </a: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当前状态，智能体的动作）</a:t>
            </a:r>
            <a:endParaRPr lang="en-US" altLang="zh-CN" sz="2200" kern="0" dirty="0">
              <a:solidFill>
                <a:srgbClr val="000000"/>
              </a:solidFill>
              <a:latin typeface="Helvetica Neue"/>
              <a:sym typeface="Helvetica Neue"/>
            </a:endParaRPr>
          </a:p>
          <a:p>
            <a:pPr defTabSz="228600" hangingPunct="0"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强化学习的目标</a:t>
            </a:r>
            <a:endParaRPr lang="en-US" altLang="zh-CN" sz="2200" kern="0" dirty="0">
              <a:solidFill>
                <a:srgbClr val="000000"/>
              </a:solidFill>
              <a:latin typeface="Helvetica Neue"/>
              <a:sym typeface="Helvetica Neue"/>
            </a:endParaRPr>
          </a:p>
          <a:p>
            <a:pPr defTabSz="228600" hangingPunct="0"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     </a:t>
            </a: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整个交互过程中每一轮获得的奖励信号可以累加，形成整体回报（</a:t>
            </a:r>
            <a:r>
              <a:rPr lang="en-US" altLang="zh-CN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return</a:t>
            </a: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），回报的期望定义为价值（</a:t>
            </a:r>
            <a:r>
              <a:rPr lang="en-US" altLang="zh-CN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value</a:t>
            </a: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）</a:t>
            </a:r>
            <a:endParaRPr lang="en-US" altLang="zh-CN" sz="2200" kern="0" dirty="0">
              <a:solidFill>
                <a:srgbClr val="000000"/>
              </a:solidFill>
              <a:latin typeface="Helvetica Neue"/>
              <a:sym typeface="Helvetica Neue"/>
            </a:endParaRPr>
          </a:p>
          <a:p>
            <a:pPr defTabSz="228600" hangingPunct="0"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强化学习的数据</a:t>
            </a:r>
            <a:endParaRPr lang="en-US" altLang="zh-CN" sz="2200" kern="0" dirty="0">
              <a:solidFill>
                <a:srgbClr val="000000"/>
              </a:solidFill>
              <a:latin typeface="Helvetica Neue"/>
              <a:sym typeface="Helvetica Neue"/>
            </a:endParaRPr>
          </a:p>
          <a:p>
            <a:pPr defTabSz="228600" hangingPunct="0"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    </a:t>
            </a: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数据是在智能体与环境交互的过程中得到的。策略不同，与环境交互所产生的数据分布就不同。</a:t>
            </a:r>
            <a:endParaRPr lang="en-US" altLang="zh-CN" sz="2200" kern="0" dirty="0">
              <a:solidFill>
                <a:srgbClr val="000000"/>
              </a:solidFill>
              <a:latin typeface="Helvetica Neue"/>
              <a:sym typeface="Helvetica Neue"/>
            </a:endParaRPr>
          </a:p>
          <a:p>
            <a:pPr defTabSz="228600" hangingPunct="0"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    </a:t>
            </a: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占用度量（</a:t>
            </a:r>
            <a:r>
              <a:rPr lang="en-US" altLang="zh-CN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occupancy measure</a:t>
            </a: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）用于衡量在一个智能体决策与一个动态环境的交互过程中，采样到一个具体的状态动作对（</a:t>
            </a:r>
            <a:r>
              <a:rPr lang="en-US" altLang="zh-CN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state-action pair</a:t>
            </a: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）的概率分布。</a:t>
            </a:r>
            <a:endParaRPr lang="en-US" altLang="zh-CN" sz="2200" kern="0" dirty="0">
              <a:solidFill>
                <a:srgbClr val="000000"/>
              </a:solidFill>
              <a:latin typeface="Helvetica Neue"/>
              <a:sym typeface="Helvetica Neue"/>
            </a:endParaRPr>
          </a:p>
          <a:p>
            <a:pPr defTabSz="228600" hangingPunct="0">
              <a:spcBef>
                <a:spcPts val="1500"/>
              </a:spcBef>
              <a:defRPr sz="4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    </a:t>
            </a:r>
            <a:r>
              <a:rPr lang="zh-CN" altLang="en-US" sz="2200" kern="0" dirty="0">
                <a:solidFill>
                  <a:srgbClr val="000000"/>
                </a:solidFill>
                <a:latin typeface="Helvetica Neue"/>
                <a:sym typeface="Helvetica Neue"/>
              </a:rPr>
              <a:t>寻找最优策略对应着寻找最优占用度量</a:t>
            </a:r>
            <a:endParaRPr lang="en-US" altLang="zh-CN" sz="2200" kern="0" dirty="0">
              <a:latin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模拟学习的基础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无监督学习</a:t>
            </a:r>
            <a:endParaRPr lang="en-US" altLang="zh-CN" dirty="0"/>
          </a:p>
          <a:p>
            <a:r>
              <a:rPr lang="zh-CN" altLang="en-US" dirty="0"/>
              <a:t>有监督学习</a:t>
            </a:r>
            <a:endParaRPr lang="en-US" altLang="zh-CN" dirty="0"/>
          </a:p>
          <a:p>
            <a:r>
              <a:rPr lang="zh-CN" altLang="en-US" b="1" dirty="0"/>
              <a:t>强化学习</a:t>
            </a:r>
            <a:endParaRPr lang="en-US" altLang="zh-CN" b="1" dirty="0"/>
          </a:p>
          <a:p>
            <a:r>
              <a:rPr lang="zh-CN" altLang="en-US" dirty="0"/>
              <a:t>半监督学习与主动学习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屏幕快照 2021-02-17 下午2.14.25.png" descr="屏幕快照 2021-02-17 下午2.14.2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34"/>
            <a:ext cx="12192001" cy="684833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目   录"/>
          <p:cNvSpPr txBox="1"/>
          <p:nvPr/>
        </p:nvSpPr>
        <p:spPr>
          <a:xfrm>
            <a:off x="5395060" y="388344"/>
            <a:ext cx="1705916" cy="638636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>
            <a:spAutoFit/>
          </a:bodyPr>
          <a:lstStyle>
            <a:lvl1pPr marR="457200" algn="just" defTabSz="266700">
              <a:defRPr sz="7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marR="228600" defTabSz="133350" hangingPunct="0"/>
            <a:r>
              <a:rPr sz="3550" b="1" kern="0"/>
              <a:t>目   录</a:t>
            </a:r>
            <a:endParaRPr sz="3550" b="1" kern="0"/>
          </a:p>
        </p:txBody>
      </p:sp>
      <p:sp>
        <p:nvSpPr>
          <p:cNvPr id="144" name="2. 为什么需要强化学习"/>
          <p:cNvSpPr txBox="1"/>
          <p:nvPr/>
        </p:nvSpPr>
        <p:spPr>
          <a:xfrm>
            <a:off x="4499254" y="2589944"/>
            <a:ext cx="4463081" cy="600164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sz="3300" kern="0" dirty="0" err="1">
                <a:solidFill>
                  <a:schemeClr val="bg1">
                    <a:lumMod val="75000"/>
                  </a:schemeClr>
                </a:solidFill>
              </a:rPr>
              <a:t>为什么需要强化学习</a:t>
            </a:r>
            <a:endParaRPr sz="3300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5" name="3. 强化学习基础"/>
          <p:cNvSpPr txBox="1"/>
          <p:nvPr/>
        </p:nvSpPr>
        <p:spPr>
          <a:xfrm>
            <a:off x="4499254" y="3551260"/>
            <a:ext cx="2347117" cy="600164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 dirty="0"/>
              <a:t>3. 基</a:t>
            </a:r>
            <a:r>
              <a:rPr lang="zh-CN" altLang="en-US" sz="3300" kern="0" dirty="0"/>
              <a:t>本概念</a:t>
            </a:r>
            <a:endParaRPr lang="en-US" sz="3300" kern="0" dirty="0"/>
          </a:p>
        </p:txBody>
      </p:sp>
      <p:sp>
        <p:nvSpPr>
          <p:cNvPr id="146" name="4. 强化学习前沿"/>
          <p:cNvSpPr txBox="1"/>
          <p:nvPr/>
        </p:nvSpPr>
        <p:spPr>
          <a:xfrm>
            <a:off x="4499254" y="4512575"/>
            <a:ext cx="2347117" cy="600164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 dirty="0"/>
              <a:t>4. </a:t>
            </a:r>
            <a:r>
              <a:rPr lang="zh-CN" altLang="en-US" sz="3300" kern="0" dirty="0"/>
              <a:t>基本方法</a:t>
            </a:r>
            <a:endParaRPr sz="3300" kern="0" dirty="0"/>
          </a:p>
        </p:txBody>
      </p:sp>
      <p:sp>
        <p:nvSpPr>
          <p:cNvPr id="147" name="1. 什么是强化学习"/>
          <p:cNvSpPr txBox="1"/>
          <p:nvPr/>
        </p:nvSpPr>
        <p:spPr>
          <a:xfrm>
            <a:off x="4499254" y="1628629"/>
            <a:ext cx="3616696" cy="600164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sz="3300" kern="0" dirty="0" err="1">
                <a:solidFill>
                  <a:schemeClr val="bg1">
                    <a:lumMod val="75000"/>
                  </a:schemeClr>
                </a:solidFill>
              </a:rPr>
              <a:t>什么是强化学习</a:t>
            </a:r>
            <a:endParaRPr sz="3300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9" name="截屏2021-10-29 下午1.53.53.png" descr="截屏2021-10-29 下午1.53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02" y="1756899"/>
            <a:ext cx="1200151" cy="419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0" name="截屏2021-10-29 下午1.54.00.png" descr="截屏2021-10-29 下午1.54.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427" y="2721389"/>
            <a:ext cx="1206501" cy="4127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1" name="截屏2021-10-29 下午1.54.06.png" descr="截屏2021-10-29 下午1.54.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602" y="4168699"/>
            <a:ext cx="1200151" cy="406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线条"/>
          <p:cNvSpPr/>
          <p:nvPr/>
        </p:nvSpPr>
        <p:spPr>
          <a:xfrm flipV="1">
            <a:off x="3998674" y="3836908"/>
            <a:ext cx="1" cy="291828"/>
          </a:xfrm>
          <a:prstGeom prst="line">
            <a:avLst/>
          </a:prstGeom>
          <a:ln w="254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hangingPunct="0">
              <a:defRPr sz="36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endParaRPr kern="0">
              <a:solidFill>
                <a:srgbClr val="000000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" name="线条"/>
          <p:cNvSpPr/>
          <p:nvPr/>
        </p:nvSpPr>
        <p:spPr>
          <a:xfrm flipV="1">
            <a:off x="3998674" y="4615063"/>
            <a:ext cx="1" cy="291828"/>
          </a:xfrm>
          <a:prstGeom prst="line">
            <a:avLst/>
          </a:prstGeom>
          <a:ln w="254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hangingPunct="0">
              <a:defRPr sz="36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endParaRPr kern="0">
              <a:solidFill>
                <a:srgbClr val="000000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4" name="线条"/>
          <p:cNvSpPr/>
          <p:nvPr/>
        </p:nvSpPr>
        <p:spPr>
          <a:xfrm>
            <a:off x="4000159" y="4895974"/>
            <a:ext cx="411643" cy="1"/>
          </a:xfrm>
          <a:prstGeom prst="line">
            <a:avLst/>
          </a:prstGeom>
          <a:ln w="254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hangingPunct="0">
              <a:defRPr sz="36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endParaRPr kern="0">
              <a:solidFill>
                <a:srgbClr val="000000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5" name="线条"/>
          <p:cNvSpPr/>
          <p:nvPr/>
        </p:nvSpPr>
        <p:spPr>
          <a:xfrm>
            <a:off x="4000159" y="3847825"/>
            <a:ext cx="411643" cy="1"/>
          </a:xfrm>
          <a:prstGeom prst="line">
            <a:avLst/>
          </a:prstGeom>
          <a:ln w="254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hangingPunct="0">
              <a:defRPr sz="36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endParaRPr kern="0">
              <a:solidFill>
                <a:srgbClr val="000000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屏幕快照 2021-02-17 下午2.14.25.png" descr="屏幕快照 2021-02-17 下午2.14.2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34"/>
            <a:ext cx="12192001" cy="684833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3" name="强化学习：数学化抽象"/>
          <p:cNvSpPr txBox="1"/>
          <p:nvPr/>
        </p:nvSpPr>
        <p:spPr>
          <a:xfrm>
            <a:off x="5116892" y="460978"/>
            <a:ext cx="3583032" cy="605294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>
            <a:spAutoFit/>
          </a:bodyPr>
          <a:lstStyle/>
          <a:p>
            <a:pPr defTabSz="228600" hangingPunct="0">
              <a:lnSpc>
                <a:spcPts val="4500"/>
              </a:lnSpc>
              <a:spcBef>
                <a:spcPts val="1500"/>
              </a:spcBef>
              <a:defRPr sz="53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650" kern="0">
                <a:solidFill>
                  <a:srgbClr val="000000"/>
                </a:solidFill>
                <a:latin typeface="Helvetica Neue"/>
                <a:sym typeface="Helvetica Neue"/>
              </a:rPr>
              <a:t>强化学习：</a:t>
            </a:r>
            <a:r>
              <a:rPr sz="2650" kern="0">
                <a:solidFill>
                  <a:srgbClr val="0433FF"/>
                </a:solidFill>
                <a:latin typeface="Helvetica Neue"/>
                <a:sym typeface="Helvetica Neue"/>
              </a:rPr>
              <a:t>数学化抽象</a:t>
            </a:r>
            <a:endParaRPr sz="2650" kern="0">
              <a:solidFill>
                <a:srgbClr val="0433FF"/>
              </a:solidFill>
              <a:latin typeface="Helvetica Neue"/>
              <a:sym typeface="Helvetica Neue"/>
            </a:endParaRPr>
          </a:p>
        </p:txBody>
      </p:sp>
      <p:sp>
        <p:nvSpPr>
          <p:cNvPr id="304" name="马尔科夫决策过程（Markov decision process，MDP）"/>
          <p:cNvSpPr txBox="1"/>
          <p:nvPr/>
        </p:nvSpPr>
        <p:spPr>
          <a:xfrm>
            <a:off x="2028769" y="1085769"/>
            <a:ext cx="8571577" cy="507831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>
            <a:spAutoFit/>
          </a:bodyPr>
          <a:lstStyle>
            <a:lvl1pPr>
              <a:defRPr sz="54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2700" kern="0"/>
              <a:t>马尔科夫决策过程（Markov decision process，MDP）</a:t>
            </a:r>
            <a:endParaRPr sz="2700" kern="0"/>
          </a:p>
        </p:txBody>
      </p:sp>
      <p:sp>
        <p:nvSpPr>
          <p:cNvPr id="305" name="为什么需要强化学习"/>
          <p:cNvSpPr txBox="1"/>
          <p:nvPr/>
        </p:nvSpPr>
        <p:spPr>
          <a:xfrm>
            <a:off x="828011" y="239510"/>
            <a:ext cx="1877437" cy="600164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lang="zh-CN" altLang="en-US" sz="3300" kern="0" dirty="0"/>
              <a:t>基本概念</a:t>
            </a:r>
            <a:endParaRPr sz="3300" kern="0" dirty="0"/>
          </a:p>
        </p:txBody>
      </p:sp>
      <p:pic>
        <p:nvPicPr>
          <p:cNvPr id="306" name="Screenshot 2020-12-01 at 9.39.05 AM.png" descr="Screenshot 2020-12-01 at 9.39.0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693" y="1715453"/>
            <a:ext cx="6876132" cy="301785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7" name="Reward (R)"/>
          <p:cNvSpPr txBox="1"/>
          <p:nvPr/>
        </p:nvSpPr>
        <p:spPr>
          <a:xfrm>
            <a:off x="3249659" y="5310544"/>
            <a:ext cx="1067601" cy="282129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ctr" defTabSz="584200"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defTabSz="292100" hangingPunct="0">
              <a:defRPr b="0"/>
            </a:pPr>
            <a:r>
              <a:rPr sz="1500" b="1" kern="0"/>
              <a:t>Reward (R)</a:t>
            </a:r>
            <a:endParaRPr sz="1500" b="1" kern="0"/>
          </a:p>
        </p:txBody>
      </p:sp>
      <p:sp>
        <p:nvSpPr>
          <p:cNvPr id="308" name="Action (A)"/>
          <p:cNvSpPr txBox="1"/>
          <p:nvPr/>
        </p:nvSpPr>
        <p:spPr>
          <a:xfrm>
            <a:off x="3317850" y="6303218"/>
            <a:ext cx="969817" cy="282129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ctr" defTabSz="584200"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defTabSz="292100" hangingPunct="0">
              <a:defRPr b="0"/>
            </a:pPr>
            <a:r>
              <a:rPr sz="1500" b="1" kern="0"/>
              <a:t>Action (A)</a:t>
            </a:r>
            <a:endParaRPr sz="1500" b="1" kern="0"/>
          </a:p>
        </p:txBody>
      </p:sp>
      <p:sp>
        <p:nvSpPr>
          <p:cNvPr id="309" name="矩形"/>
          <p:cNvSpPr/>
          <p:nvPr/>
        </p:nvSpPr>
        <p:spPr>
          <a:xfrm>
            <a:off x="465277" y="5603466"/>
            <a:ext cx="1948932" cy="381251"/>
          </a:xfrm>
          <a:prstGeom prst="rect">
            <a:avLst/>
          </a:prstGeom>
          <a:solidFill>
            <a:srgbClr val="D1F8E5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292100" hangingPunct="0">
              <a:defRPr sz="2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10" name="线条"/>
          <p:cNvSpPr/>
          <p:nvPr/>
        </p:nvSpPr>
        <p:spPr>
          <a:xfrm>
            <a:off x="1594689" y="5314855"/>
            <a:ext cx="4241903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292100" hangingPunct="0">
              <a:defRPr sz="2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11" name="线条"/>
          <p:cNvSpPr/>
          <p:nvPr/>
        </p:nvSpPr>
        <p:spPr>
          <a:xfrm>
            <a:off x="1594430" y="5305331"/>
            <a:ext cx="1" cy="232967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292100" hangingPunct="0">
              <a:defRPr sz="2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12" name="矩形"/>
          <p:cNvSpPr/>
          <p:nvPr/>
        </p:nvSpPr>
        <p:spPr>
          <a:xfrm>
            <a:off x="5455530" y="5571822"/>
            <a:ext cx="918555" cy="340586"/>
          </a:xfrm>
          <a:prstGeom prst="rect">
            <a:avLst/>
          </a:prstGeom>
          <a:solidFill>
            <a:srgbClr val="F8DDD5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292100" hangingPunct="0">
              <a:defRPr sz="2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13" name="线条"/>
          <p:cNvSpPr/>
          <p:nvPr/>
        </p:nvSpPr>
        <p:spPr>
          <a:xfrm>
            <a:off x="5844957" y="5305331"/>
            <a:ext cx="1" cy="23931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 defTabSz="292100" hangingPunct="0">
              <a:defRPr sz="2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14" name="Environment"/>
          <p:cNvSpPr txBox="1"/>
          <p:nvPr/>
        </p:nvSpPr>
        <p:spPr>
          <a:xfrm>
            <a:off x="639043" y="5603013"/>
            <a:ext cx="1601400" cy="382156"/>
          </a:xfrm>
          <a:prstGeom prst="rect">
            <a:avLst/>
          </a:prstGeom>
          <a:ln w="254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ctr" defTabSz="584200">
              <a:defRPr sz="43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defTabSz="292100" hangingPunct="0"/>
            <a:r>
              <a:rPr sz="2150" kern="0"/>
              <a:t>Environment</a:t>
            </a:r>
            <a:endParaRPr sz="2150" kern="0"/>
          </a:p>
        </p:txBody>
      </p:sp>
      <p:sp>
        <p:nvSpPr>
          <p:cNvPr id="315" name="Agent"/>
          <p:cNvSpPr txBox="1"/>
          <p:nvPr/>
        </p:nvSpPr>
        <p:spPr>
          <a:xfrm>
            <a:off x="5570163" y="5580665"/>
            <a:ext cx="689291" cy="343684"/>
          </a:xfrm>
          <a:prstGeom prst="rect">
            <a:avLst/>
          </a:prstGeom>
          <a:ln w="254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ctr" defTabSz="584200">
              <a:defRPr sz="38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defTabSz="292100" hangingPunct="0"/>
            <a:r>
              <a:rPr sz="1900" kern="0"/>
              <a:t>Agent</a:t>
            </a:r>
            <a:endParaRPr sz="1900" kern="0"/>
          </a:p>
        </p:txBody>
      </p:sp>
      <p:sp>
        <p:nvSpPr>
          <p:cNvPr id="316" name="线条"/>
          <p:cNvSpPr/>
          <p:nvPr/>
        </p:nvSpPr>
        <p:spPr>
          <a:xfrm>
            <a:off x="1429031" y="5218693"/>
            <a:ext cx="4573220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292100" hangingPunct="0">
              <a:defRPr sz="2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17" name="线条"/>
          <p:cNvSpPr/>
          <p:nvPr/>
        </p:nvSpPr>
        <p:spPr>
          <a:xfrm>
            <a:off x="1433392" y="5223770"/>
            <a:ext cx="1" cy="267124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292100" hangingPunct="0">
              <a:defRPr sz="2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18" name="线条"/>
          <p:cNvSpPr/>
          <p:nvPr/>
        </p:nvSpPr>
        <p:spPr>
          <a:xfrm>
            <a:off x="6004874" y="5214744"/>
            <a:ext cx="1" cy="32357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 defTabSz="292100" hangingPunct="0">
              <a:defRPr sz="2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19" name="State (S)"/>
          <p:cNvSpPr txBox="1"/>
          <p:nvPr/>
        </p:nvSpPr>
        <p:spPr>
          <a:xfrm>
            <a:off x="3386779" y="4882068"/>
            <a:ext cx="831959" cy="282129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ctr" defTabSz="584200"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defTabSz="292100" hangingPunct="0">
              <a:defRPr b="0"/>
            </a:pPr>
            <a:r>
              <a:rPr sz="1500" b="1" kern="0"/>
              <a:t>State (S)</a:t>
            </a:r>
            <a:endParaRPr sz="1500" b="1" kern="0"/>
          </a:p>
        </p:txBody>
      </p:sp>
      <p:sp>
        <p:nvSpPr>
          <p:cNvPr id="320" name="线条"/>
          <p:cNvSpPr/>
          <p:nvPr/>
        </p:nvSpPr>
        <p:spPr>
          <a:xfrm>
            <a:off x="1594690" y="6287707"/>
            <a:ext cx="4241903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292100" hangingPunct="0">
              <a:defRPr sz="2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21" name="线条"/>
          <p:cNvSpPr/>
          <p:nvPr/>
        </p:nvSpPr>
        <p:spPr>
          <a:xfrm>
            <a:off x="1586884" y="6055344"/>
            <a:ext cx="1" cy="232967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292100" hangingPunct="0">
              <a:defRPr sz="2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22" name="线条"/>
          <p:cNvSpPr/>
          <p:nvPr/>
        </p:nvSpPr>
        <p:spPr>
          <a:xfrm flipV="1">
            <a:off x="5824712" y="5977684"/>
            <a:ext cx="1" cy="29356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 defTabSz="292100" hangingPunct="0">
              <a:defRPr sz="2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3" name="方程"/>
              <p:cNvSpPr txBox="1"/>
              <p:nvPr/>
            </p:nvSpPr>
            <p:spPr>
              <a:xfrm>
                <a:off x="6906197" y="5310114"/>
                <a:ext cx="5030929" cy="73058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457200" latinLnBrk="1" hangingPunct="0">
                  <a:defRPr sz="1800" b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 ker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sym typeface="华文细黑" panose="02010600040101010101" charset="-122"/>
                        </a:rPr>
                        <m:t>𝐸</m:t>
                      </m:r>
                      <m:r>
                        <a:rPr sz="2400" i="1" ker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sym typeface="华文细黑" panose="02010600040101010101" charset="-122"/>
                        </a:rPr>
                        <m:t>[</m:t>
                      </m:r>
                      <m:sSub>
                        <m:sSubPr>
                          <m:ctrlP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 panose="02010600040101010101" charset="-122"/>
                            </a:rPr>
                            <m:t>𝑟</m:t>
                          </m:r>
                        </m:e>
                        <m:sub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 panose="02010600040101010101" charset="-122"/>
                            </a:rPr>
                            <m:t>1</m:t>
                          </m:r>
                        </m:sub>
                      </m:sSub>
                      <m:r>
                        <a:rPr sz="2400" i="1" ker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sym typeface="华文细黑" panose="02010600040101010101" charset="-122"/>
                        </a:rPr>
                        <m:t>+</m:t>
                      </m:r>
                      <m:r>
                        <a:rPr sz="2400" i="1" ker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sym typeface="华文细黑" panose="02010600040101010101" charset="-122"/>
                        </a:rPr>
                        <m:t>𝛾</m:t>
                      </m:r>
                      <m:sSub>
                        <m:sSubPr>
                          <m:ctrlP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 panose="02010600040101010101" charset="-122"/>
                            </a:rPr>
                            <m:t>𝑟</m:t>
                          </m:r>
                        </m:e>
                        <m:sub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 panose="02010600040101010101" charset="-122"/>
                            </a:rPr>
                            <m:t>2</m:t>
                          </m:r>
                        </m:sub>
                      </m:sSub>
                      <m:r>
                        <a:rPr sz="2400" i="1" ker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sym typeface="华文细黑" panose="02010600040101010101" charset="-122"/>
                        </a:rPr>
                        <m:t>+</m:t>
                      </m:r>
                      <m:sSup>
                        <m:sSupPr>
                          <m:ctrlP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 panose="02010600040101010101" charset="-122"/>
                            </a:rPr>
                          </m:ctrlPr>
                        </m:sSupPr>
                        <m:e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 panose="02010600040101010101" charset="-122"/>
                            </a:rPr>
                            <m:t>𝛾</m:t>
                          </m:r>
                        </m:e>
                        <m:sup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 panose="02010600040101010101" charset="-122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 panose="02010600040101010101" charset="-122"/>
                            </a:rPr>
                            <m:t>𝑟</m:t>
                          </m:r>
                        </m:e>
                        <m:sub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 panose="02010600040101010101" charset="-122"/>
                            </a:rPr>
                            <m:t>3</m:t>
                          </m:r>
                        </m:sub>
                      </m:sSub>
                      <m:r>
                        <a:rPr sz="2400" i="1" ker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sym typeface="华文细黑" panose="02010600040101010101" charset="-122"/>
                        </a:rPr>
                        <m:t>+...]=</m:t>
                      </m:r>
                      <m:r>
                        <a:rPr sz="2400" i="1" ker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sym typeface="华文细黑" panose="02010600040101010101" charset="-122"/>
                        </a:rPr>
                        <m:t>𝐸</m:t>
                      </m:r>
                      <m:r>
                        <a:rPr sz="2400" i="1" ker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sym typeface="华文细黑" panose="02010600040101010101" charset="-122"/>
                        </a:rPr>
                        <m:t>[</m:t>
                      </m:r>
                      <m:limUpp>
                        <m:limUppPr>
                          <m:ctrlP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 panose="02010600040101010101" charset="-122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400" i="1" ker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sym typeface="华文细黑" panose="02010600040101010101" charset="-122"/>
                                </a:rPr>
                              </m:ctrlPr>
                            </m:limLowPr>
                            <m:e>
                              <m:r>
                                <a:rPr sz="2400" i="1" ker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sym typeface="华文细黑" panose="02010600040101010101" charset="-122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400" i="1" ker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sym typeface="华文细黑" panose="02010600040101010101" charset="-122"/>
                                </a:rPr>
                                <m:t>𝑖</m:t>
                              </m:r>
                              <m:r>
                                <a:rPr sz="2400" i="1" ker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sym typeface="华文细黑" panose="02010600040101010101" charset="-122"/>
                                </a:rPr>
                                <m:t>=</m:t>
                              </m:r>
                              <m:r>
                                <a:rPr sz="2400" i="1" ker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sym typeface="华文细黑" panose="02010600040101010101" charset="-122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 panose="02010600040101010101" charset="-122"/>
                            </a:rPr>
                            <m:t>𝑇</m:t>
                          </m:r>
                        </m:lim>
                      </m:limUpp>
                      <m:sSup>
                        <m:sSupPr>
                          <m:ctrlP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 panose="02010600040101010101" charset="-122"/>
                            </a:rPr>
                          </m:ctrlPr>
                        </m:sSupPr>
                        <m:e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 panose="02010600040101010101" charset="-122"/>
                            </a:rPr>
                            <m:t>𝛾</m:t>
                          </m:r>
                        </m:e>
                        <m:sup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 panose="02010600040101010101" charset="-122"/>
                            </a:rPr>
                            <m:t>𝑖</m:t>
                          </m:r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 panose="02010600040101010101" charset="-122"/>
                            </a:rPr>
                            <m:t>−</m:t>
                          </m:r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 panose="02010600040101010101" charset="-122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 panose="02010600040101010101" charset="-122"/>
                            </a:rPr>
                            <m:t>𝑟</m:t>
                          </m:r>
                        </m:e>
                        <m:sub>
                          <m:r>
                            <a:rPr sz="2400" i="1" ker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sym typeface="华文细黑" panose="02010600040101010101" charset="-122"/>
                            </a:rPr>
                            <m:t>𝑖</m:t>
                          </m:r>
                        </m:sub>
                      </m:sSub>
                      <m:r>
                        <a:rPr sz="2400" i="1" ker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sym typeface="华文细黑" panose="02010600040101010101" charset="-122"/>
                        </a:rPr>
                        <m:t>]</m:t>
                      </m:r>
                    </m:oMath>
                  </m:oMathPara>
                </a14:m>
                <a:endParaRPr sz="2400" kern="0">
                  <a:solidFill>
                    <a:srgbClr val="404040"/>
                  </a:solidFill>
                  <a:latin typeface="华文细黑" panose="02010600040101010101" charset="-122"/>
                  <a:ea typeface="华文细黑" panose="02010600040101010101" charset="-122"/>
                  <a:sym typeface="华文细黑" panose="02010600040101010101" charset="-122"/>
                </a:endParaRPr>
              </a:p>
            </p:txBody>
          </p:sp>
        </mc:Choice>
        <mc:Fallback>
          <p:sp>
            <p:nvSpPr>
              <p:cNvPr id="323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197" y="5310114"/>
                <a:ext cx="5030929" cy="730585"/>
              </a:xfrm>
              <a:prstGeom prst="rect">
                <a:avLst/>
              </a:prstGeom>
              <a:blipFill rotWithShape="1">
                <a:blip r:embed="rId3"/>
                <a:stretch>
                  <a:fillRect l="-11" t="-33" r="-4220" b="7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9654" y="748809"/>
            <a:ext cx="3956361" cy="18646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987" y="1341974"/>
            <a:ext cx="3044286" cy="6783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539" y="3156130"/>
            <a:ext cx="7828922" cy="32620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屏幕快照 2021-02-17 下午2.14.25.png" descr="屏幕快照 2021-02-17 下午2.14.2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34"/>
            <a:ext cx="12192001" cy="684833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目   录"/>
          <p:cNvSpPr txBox="1"/>
          <p:nvPr/>
        </p:nvSpPr>
        <p:spPr>
          <a:xfrm>
            <a:off x="5395060" y="388344"/>
            <a:ext cx="1705916" cy="638636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>
            <a:spAutoFit/>
          </a:bodyPr>
          <a:lstStyle>
            <a:lvl1pPr marR="457200" algn="just" defTabSz="266700">
              <a:defRPr sz="7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marR="228600" defTabSz="133350" hangingPunct="0"/>
            <a:r>
              <a:rPr sz="3550" b="1" kern="0"/>
              <a:t>目   录</a:t>
            </a:r>
            <a:endParaRPr sz="3550" b="1" kern="0"/>
          </a:p>
        </p:txBody>
      </p:sp>
      <p:sp>
        <p:nvSpPr>
          <p:cNvPr id="144" name="2. 为什么需要强化学习"/>
          <p:cNvSpPr txBox="1"/>
          <p:nvPr/>
        </p:nvSpPr>
        <p:spPr>
          <a:xfrm>
            <a:off x="4499254" y="2589944"/>
            <a:ext cx="4463081" cy="600164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/>
              <a:t>2. 为什么需要强化学习</a:t>
            </a:r>
            <a:endParaRPr sz="3300" kern="0"/>
          </a:p>
        </p:txBody>
      </p:sp>
      <p:sp>
        <p:nvSpPr>
          <p:cNvPr id="145" name="3. 强化学习基础"/>
          <p:cNvSpPr txBox="1"/>
          <p:nvPr/>
        </p:nvSpPr>
        <p:spPr>
          <a:xfrm>
            <a:off x="4499254" y="3551260"/>
            <a:ext cx="2347117" cy="600164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 dirty="0"/>
              <a:t>3. </a:t>
            </a:r>
            <a:r>
              <a:rPr lang="zh-CN" altLang="en-US" sz="3300" kern="0" dirty="0"/>
              <a:t>基本概念</a:t>
            </a:r>
            <a:endParaRPr lang="en-US" sz="3300" kern="0" dirty="0"/>
          </a:p>
        </p:txBody>
      </p:sp>
      <p:sp>
        <p:nvSpPr>
          <p:cNvPr id="146" name="4. 强化学习前沿"/>
          <p:cNvSpPr txBox="1"/>
          <p:nvPr/>
        </p:nvSpPr>
        <p:spPr>
          <a:xfrm>
            <a:off x="4499254" y="4512575"/>
            <a:ext cx="2347117" cy="600164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 dirty="0"/>
              <a:t>4. </a:t>
            </a:r>
            <a:r>
              <a:rPr lang="zh-CN" altLang="en-US" sz="3300" kern="0" dirty="0"/>
              <a:t>基本方法</a:t>
            </a:r>
            <a:endParaRPr sz="3300" kern="0" dirty="0"/>
          </a:p>
        </p:txBody>
      </p:sp>
      <p:sp>
        <p:nvSpPr>
          <p:cNvPr id="147" name="1. 什么是强化学习"/>
          <p:cNvSpPr txBox="1"/>
          <p:nvPr/>
        </p:nvSpPr>
        <p:spPr>
          <a:xfrm>
            <a:off x="4499254" y="1628629"/>
            <a:ext cx="3616696" cy="600164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/>
              <a:t>1. 什么是强化学习</a:t>
            </a:r>
            <a:endParaRPr sz="3300" kern="0"/>
          </a:p>
        </p:txBody>
      </p:sp>
      <p:pic>
        <p:nvPicPr>
          <p:cNvPr id="149" name="截屏2021-10-29 下午1.53.53.png" descr="截屏2021-10-29 下午1.53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02" y="1756899"/>
            <a:ext cx="1200151" cy="419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0" name="截屏2021-10-29 下午1.54.00.png" descr="截屏2021-10-29 下午1.54.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427" y="2721389"/>
            <a:ext cx="1206501" cy="4127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1" name="截屏2021-10-29 下午1.54.06.png" descr="截屏2021-10-29 下午1.54.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602" y="4168699"/>
            <a:ext cx="1200151" cy="406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线条"/>
          <p:cNvSpPr/>
          <p:nvPr/>
        </p:nvSpPr>
        <p:spPr>
          <a:xfrm flipV="1">
            <a:off x="3998674" y="3836908"/>
            <a:ext cx="1" cy="291828"/>
          </a:xfrm>
          <a:prstGeom prst="line">
            <a:avLst/>
          </a:prstGeom>
          <a:ln w="254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hangingPunct="0">
              <a:defRPr sz="36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endParaRPr kern="0">
              <a:solidFill>
                <a:srgbClr val="000000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" name="线条"/>
          <p:cNvSpPr/>
          <p:nvPr/>
        </p:nvSpPr>
        <p:spPr>
          <a:xfrm flipV="1">
            <a:off x="3998674" y="4615063"/>
            <a:ext cx="1" cy="291828"/>
          </a:xfrm>
          <a:prstGeom prst="line">
            <a:avLst/>
          </a:prstGeom>
          <a:ln w="254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hangingPunct="0">
              <a:defRPr sz="36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endParaRPr kern="0">
              <a:solidFill>
                <a:srgbClr val="000000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4" name="线条"/>
          <p:cNvSpPr/>
          <p:nvPr/>
        </p:nvSpPr>
        <p:spPr>
          <a:xfrm>
            <a:off x="4000159" y="4895974"/>
            <a:ext cx="411643" cy="1"/>
          </a:xfrm>
          <a:prstGeom prst="line">
            <a:avLst/>
          </a:prstGeom>
          <a:ln w="254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hangingPunct="0">
              <a:defRPr sz="36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endParaRPr kern="0">
              <a:solidFill>
                <a:srgbClr val="000000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5" name="线条"/>
          <p:cNvSpPr/>
          <p:nvPr/>
        </p:nvSpPr>
        <p:spPr>
          <a:xfrm>
            <a:off x="4000159" y="3847825"/>
            <a:ext cx="411643" cy="1"/>
          </a:xfrm>
          <a:prstGeom prst="line">
            <a:avLst/>
          </a:prstGeom>
          <a:ln w="254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hangingPunct="0">
              <a:defRPr sz="36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endParaRPr kern="0">
              <a:solidFill>
                <a:srgbClr val="000000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65805" y="2418080"/>
            <a:ext cx="1173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行为出现概率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525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屏幕快照 2021-02-17 下午2.14.25.png" descr="屏幕快照 2021-02-17 下午2.14.2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34"/>
            <a:ext cx="12192001" cy="684833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目   录"/>
          <p:cNvSpPr txBox="1"/>
          <p:nvPr/>
        </p:nvSpPr>
        <p:spPr>
          <a:xfrm>
            <a:off x="5395060" y="388344"/>
            <a:ext cx="1705916" cy="638636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>
            <a:spAutoFit/>
          </a:bodyPr>
          <a:lstStyle>
            <a:lvl1pPr marR="457200" algn="just" defTabSz="266700">
              <a:defRPr sz="7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marR="228600" defTabSz="133350" hangingPunct="0"/>
            <a:r>
              <a:rPr sz="3550" b="1" kern="0"/>
              <a:t>目   录</a:t>
            </a:r>
            <a:endParaRPr sz="3550" b="1" kern="0"/>
          </a:p>
        </p:txBody>
      </p:sp>
      <p:sp>
        <p:nvSpPr>
          <p:cNvPr id="144" name="2. 为什么需要强化学习"/>
          <p:cNvSpPr txBox="1"/>
          <p:nvPr/>
        </p:nvSpPr>
        <p:spPr>
          <a:xfrm>
            <a:off x="4499254" y="2589944"/>
            <a:ext cx="4463081" cy="600164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sz="3300" kern="0" dirty="0" err="1">
                <a:solidFill>
                  <a:schemeClr val="bg1">
                    <a:lumMod val="75000"/>
                  </a:schemeClr>
                </a:solidFill>
              </a:rPr>
              <a:t>为什么需要强化学习</a:t>
            </a:r>
            <a:endParaRPr sz="3300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5" name="3. 强化学习基础"/>
          <p:cNvSpPr txBox="1"/>
          <p:nvPr/>
        </p:nvSpPr>
        <p:spPr>
          <a:xfrm>
            <a:off x="4499254" y="3551260"/>
            <a:ext cx="2347117" cy="600164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 dirty="0">
                <a:solidFill>
                  <a:schemeClr val="bg1">
                    <a:lumMod val="75000"/>
                  </a:schemeClr>
                </a:solidFill>
              </a:rPr>
              <a:t>3. 基</a:t>
            </a:r>
            <a:r>
              <a:rPr lang="zh-CN" altLang="en-US" sz="3300" kern="0" dirty="0">
                <a:solidFill>
                  <a:schemeClr val="bg1">
                    <a:lumMod val="75000"/>
                  </a:schemeClr>
                </a:solidFill>
              </a:rPr>
              <a:t>本概念</a:t>
            </a:r>
            <a:endParaRPr lang="en-US" sz="3300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6" name="4. 强化学习前沿"/>
          <p:cNvSpPr txBox="1"/>
          <p:nvPr/>
        </p:nvSpPr>
        <p:spPr>
          <a:xfrm>
            <a:off x="4499254" y="4512575"/>
            <a:ext cx="2347117" cy="600164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 dirty="0"/>
              <a:t>4. </a:t>
            </a:r>
            <a:r>
              <a:rPr lang="zh-CN" altLang="en-US" sz="3300" kern="0" dirty="0"/>
              <a:t>基本方法</a:t>
            </a:r>
            <a:endParaRPr sz="3300" kern="0" dirty="0"/>
          </a:p>
        </p:txBody>
      </p:sp>
      <p:sp>
        <p:nvSpPr>
          <p:cNvPr id="147" name="1. 什么是强化学习"/>
          <p:cNvSpPr txBox="1"/>
          <p:nvPr/>
        </p:nvSpPr>
        <p:spPr>
          <a:xfrm>
            <a:off x="4499254" y="1628629"/>
            <a:ext cx="3616696" cy="600164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>
            <a:spAutoFit/>
          </a:bodyPr>
          <a:lstStyle>
            <a:lvl1pPr>
              <a:defRPr sz="6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hangingPunct="0"/>
            <a:r>
              <a:rPr sz="3300" kern="0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sz="3300" kern="0" dirty="0" err="1">
                <a:solidFill>
                  <a:schemeClr val="bg1">
                    <a:lumMod val="75000"/>
                  </a:schemeClr>
                </a:solidFill>
              </a:rPr>
              <a:t>什么是强化学习</a:t>
            </a:r>
            <a:endParaRPr sz="3300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9" name="截屏2021-10-29 下午1.53.53.png" descr="截屏2021-10-29 下午1.53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02" y="1756899"/>
            <a:ext cx="1200151" cy="419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0" name="截屏2021-10-29 下午1.54.00.png" descr="截屏2021-10-29 下午1.54.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427" y="2721389"/>
            <a:ext cx="1206501" cy="4127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1" name="截屏2021-10-29 下午1.54.06.png" descr="截屏2021-10-29 下午1.54.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602" y="4168699"/>
            <a:ext cx="1200151" cy="406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线条"/>
          <p:cNvSpPr/>
          <p:nvPr/>
        </p:nvSpPr>
        <p:spPr>
          <a:xfrm flipV="1">
            <a:off x="3998674" y="3836908"/>
            <a:ext cx="1" cy="291828"/>
          </a:xfrm>
          <a:prstGeom prst="line">
            <a:avLst/>
          </a:prstGeom>
          <a:ln w="254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hangingPunct="0">
              <a:defRPr sz="36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endParaRPr kern="0">
              <a:solidFill>
                <a:srgbClr val="000000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" name="线条"/>
          <p:cNvSpPr/>
          <p:nvPr/>
        </p:nvSpPr>
        <p:spPr>
          <a:xfrm flipV="1">
            <a:off x="3998674" y="4615063"/>
            <a:ext cx="1" cy="291828"/>
          </a:xfrm>
          <a:prstGeom prst="line">
            <a:avLst/>
          </a:prstGeom>
          <a:ln w="254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hangingPunct="0">
              <a:defRPr sz="36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endParaRPr kern="0">
              <a:solidFill>
                <a:srgbClr val="000000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4" name="线条"/>
          <p:cNvSpPr/>
          <p:nvPr/>
        </p:nvSpPr>
        <p:spPr>
          <a:xfrm>
            <a:off x="4000159" y="4895974"/>
            <a:ext cx="411643" cy="1"/>
          </a:xfrm>
          <a:prstGeom prst="line">
            <a:avLst/>
          </a:prstGeom>
          <a:ln w="254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hangingPunct="0">
              <a:defRPr sz="36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endParaRPr kern="0">
              <a:solidFill>
                <a:srgbClr val="000000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5" name="线条"/>
          <p:cNvSpPr/>
          <p:nvPr/>
        </p:nvSpPr>
        <p:spPr>
          <a:xfrm>
            <a:off x="4000159" y="3847825"/>
            <a:ext cx="411643" cy="1"/>
          </a:xfrm>
          <a:prstGeom prst="line">
            <a:avLst/>
          </a:prstGeom>
          <a:ln w="25400">
            <a:solidFill>
              <a:srgbClr val="000000"/>
            </a:solidFill>
            <a:miter/>
          </a:ln>
        </p:spPr>
        <p:txBody>
          <a:bodyPr tIns="45720" bIns="45720"/>
          <a:lstStyle/>
          <a:p>
            <a:pPr hangingPunct="0">
              <a:defRPr sz="36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endParaRPr kern="0">
              <a:solidFill>
                <a:srgbClr val="000000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/>
          <p:cNvGraphicFramePr>
            <a:graphicFrameLocks noGrp="1"/>
          </p:cNvGraphicFramePr>
          <p:nvPr>
            <p:ph idx="1"/>
          </p:nvPr>
        </p:nvGraphicFramePr>
        <p:xfrm>
          <a:off x="838200" y="1824662"/>
          <a:ext cx="10067223" cy="2499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65515"/>
                <a:gridCol w="4099302"/>
                <a:gridCol w="4202406"/>
              </a:tblGrid>
              <a:tr h="1896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场景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学习方式一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学习方式二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下棋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背书上残局解法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和朋友对弈，尽量赢取胜利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写作文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背诵范文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考试写作文，尽量获得高分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婴儿学说话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复述大人的话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表达自己的想法，尽量获得理解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学生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高中：按照老师的安排按部就班学习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本科：按自己想法学习，获取有益经验和知识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17386" y="4725084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哪种学习方式是有监督学习？哪种是强化学习呢？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2532" y="147406"/>
            <a:ext cx="9556818" cy="1325564"/>
          </a:xfrm>
        </p:spPr>
        <p:txBody>
          <a:bodyPr/>
          <a:lstStyle/>
          <a:p>
            <a:r>
              <a:rPr lang="zh-CN" altLang="en-US" dirty="0"/>
              <a:t>几个例子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/>
          <p:cNvGraphicFramePr>
            <a:graphicFrameLocks noGrp="1"/>
          </p:cNvGraphicFramePr>
          <p:nvPr>
            <p:ph idx="1"/>
          </p:nvPr>
        </p:nvGraphicFramePr>
        <p:xfrm>
          <a:off x="838200" y="1824662"/>
          <a:ext cx="10067223" cy="2499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65515"/>
                <a:gridCol w="4099302"/>
                <a:gridCol w="4202406"/>
              </a:tblGrid>
              <a:tr h="1896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场景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有监督学习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强化学习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下棋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背书上残局解法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和朋友对弈，尽量赢取胜利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写作文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背诵范文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考试写作文，尽量获得高分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婴儿学说话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复述大人的话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表达自己的想法，尽量获得理解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学生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高中：按照老师的安排按部就班学习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本科：按自己想法学习，获取有益经验和知识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70837" y="4710173"/>
            <a:ext cx="887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优点：</a:t>
            </a:r>
            <a:r>
              <a:rPr lang="en-US" altLang="zh-CN" sz="2400" dirty="0"/>
              <a:t>	       </a:t>
            </a:r>
            <a:r>
              <a:rPr lang="zh-CN" altLang="en-US" sz="2400" dirty="0"/>
              <a:t>简单，快速入门</a:t>
            </a:r>
            <a:r>
              <a:rPr lang="en-US" altLang="zh-CN" sz="2400" dirty="0"/>
              <a:t>		         </a:t>
            </a:r>
            <a:r>
              <a:rPr lang="zh-CN" altLang="en-US" sz="2400" dirty="0"/>
              <a:t>青出于蓝而胜于蓝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137159" y="1362997"/>
            <a:ext cx="6094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Supervised Learning (SL)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086644" y="1361448"/>
            <a:ext cx="3725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Reinforcement Learning (RL)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714999" y="5238193"/>
            <a:ext cx="609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下棋超过世界冠军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优化比人还强的大模型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2532" y="147406"/>
            <a:ext cx="9556818" cy="1325564"/>
          </a:xfrm>
        </p:spPr>
        <p:txBody>
          <a:bodyPr/>
          <a:lstStyle/>
          <a:p>
            <a:r>
              <a:rPr lang="zh-CN" altLang="en-US" dirty="0"/>
              <a:t>几个例子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3600"/>
              <a:t>参考书目</a:t>
            </a:r>
            <a:endParaRPr lang="zh-CN" altLang="en-US" sz="3600"/>
          </a:p>
        </p:txBody>
      </p:sp>
      <p:sp>
        <p:nvSpPr>
          <p:cNvPr id="93188" name="Rectangle 3"/>
          <p:cNvSpPr>
            <a:spLocks noGrp="1" noChangeArrowheads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000" dirty="0"/>
              <a:t>李航，统计学习方法，清华大学出版社</a:t>
            </a:r>
            <a:endParaRPr lang="en-US" altLang="zh-CN" sz="2000" dirty="0"/>
          </a:p>
          <a:p>
            <a:pPr eaLnBrk="1" hangingPunct="1"/>
            <a:r>
              <a:rPr lang="zh-CN" altLang="en-US" sz="2000" dirty="0"/>
              <a:t>吴飞，人工智能导论：模型与算法，高等教育出版社</a:t>
            </a:r>
            <a:endParaRPr lang="en-US" altLang="zh-CN" sz="2000" dirty="0"/>
          </a:p>
          <a:p>
            <a:pPr eaLnBrk="1" hangingPunct="1"/>
            <a:r>
              <a:rPr lang="zh-CN" altLang="en-US" sz="2000" dirty="0"/>
              <a:t>马少平，朱小燕，人工智能，清华大学出版社</a:t>
            </a:r>
            <a:endParaRPr lang="en-US" altLang="zh-CN" sz="2000" dirty="0"/>
          </a:p>
          <a:p>
            <a:r>
              <a:rPr lang="zh-CN" altLang="en-US" sz="2000" dirty="0"/>
              <a:t>李航，智能与计算，中国计算机学会通讯，</a:t>
            </a:r>
            <a:r>
              <a:rPr lang="en-US" altLang="zh-CN" sz="2000" dirty="0"/>
              <a:t>2019</a:t>
            </a:r>
            <a:r>
              <a:rPr lang="zh-CN" altLang="en-US" sz="2000" dirty="0"/>
              <a:t>年第一期</a:t>
            </a:r>
            <a:endParaRPr lang="en-US" altLang="zh-CN" sz="2000" dirty="0"/>
          </a:p>
          <a:p>
            <a:r>
              <a:rPr lang="zh-CN" altLang="en-US" sz="2000" dirty="0"/>
              <a:t>尼克，人工智能简史，人民邮电出版社</a:t>
            </a:r>
            <a:endParaRPr lang="en-US" altLang="zh-CN" sz="2000" dirty="0"/>
          </a:p>
          <a:p>
            <a:r>
              <a:rPr lang="en-US" altLang="zh-CN" sz="2000" dirty="0"/>
              <a:t>Bergen B., Louder Than Words: The New Science of How the Mind Makes Meaning, Basic Books, 2012</a:t>
            </a:r>
            <a:endParaRPr lang="en-US" altLang="zh-CN" sz="2000" dirty="0"/>
          </a:p>
          <a:p>
            <a:r>
              <a:rPr lang="en-US" altLang="zh-CN" sz="2000" dirty="0"/>
              <a:t>Stuart </a:t>
            </a:r>
            <a:r>
              <a:rPr lang="en-US" altLang="zh-CN" sz="2000" dirty="0" err="1"/>
              <a:t>J.Russell</a:t>
            </a:r>
            <a:r>
              <a:rPr lang="en-US" altLang="zh-CN" sz="2000" dirty="0"/>
              <a:t>, Peter </a:t>
            </a:r>
            <a:r>
              <a:rPr lang="en-US" altLang="zh-CN" sz="2000" dirty="0" err="1"/>
              <a:t>Norvig</a:t>
            </a:r>
            <a:r>
              <a:rPr lang="en-US" altLang="zh-CN" sz="2000" dirty="0"/>
              <a:t>. Artificial Intelligence: a Modern Approach, Third Edition. Pearson Education Limited. 2016. </a:t>
            </a:r>
            <a:endParaRPr lang="zh-CN" altLang="zh-CN" sz="2000" dirty="0"/>
          </a:p>
          <a:p>
            <a:r>
              <a:rPr lang="en-US" altLang="zh-CN" sz="2000" dirty="0"/>
              <a:t>Richard S. Sutton and Andrew G. </a:t>
            </a:r>
            <a:r>
              <a:rPr lang="en-US" altLang="zh-CN" sz="2000" dirty="0" err="1"/>
              <a:t>Barto</a:t>
            </a:r>
            <a:r>
              <a:rPr lang="en-US" altLang="zh-CN" sz="2000" dirty="0"/>
              <a:t>. Reinforcement Learning: An Introduction. Second Edition. MIT Press, 2018</a:t>
            </a:r>
            <a:endParaRPr lang="zh-CN" altLang="zh-CN" sz="2000" dirty="0"/>
          </a:p>
        </p:txBody>
      </p:sp>
      <p:sp>
        <p:nvSpPr>
          <p:cNvPr id="9318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EAF9F01-5A7A-44BE-8F85-32FBB82207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/>
          <p:cNvGraphicFramePr>
            <a:graphicFrameLocks noGrp="1"/>
          </p:cNvGraphicFramePr>
          <p:nvPr>
            <p:ph idx="1"/>
          </p:nvPr>
        </p:nvGraphicFramePr>
        <p:xfrm>
          <a:off x="838200" y="1824662"/>
          <a:ext cx="10067223" cy="2499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65515"/>
                <a:gridCol w="4099302"/>
                <a:gridCol w="4202406"/>
              </a:tblGrid>
              <a:tr h="1896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场景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有监督学习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强化学习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下棋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背书上残局解法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和朋友对弈，尽量赢取胜利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写作文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背诵范文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考试写作文，尽量获得高分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婴儿学说话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复述大人的话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表达自己的想法，尽量获得理解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学生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高中：按照老师的安排按部就班学习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本科：按自己想法学习，获取有益经验和知识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38200" y="4617183"/>
            <a:ext cx="46153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这两种学习方式区别在哪里呢？</a:t>
            </a:r>
            <a:br>
              <a:rPr lang="en-US" altLang="zh-CN" sz="2400" dirty="0"/>
            </a:br>
            <a:r>
              <a:rPr lang="en-US" altLang="zh-CN" sz="2400" dirty="0"/>
              <a:t>A. </a:t>
            </a:r>
            <a:r>
              <a:rPr lang="zh-CN" altLang="en-US" sz="2400" dirty="0"/>
              <a:t>智能体的内在结构</a:t>
            </a:r>
            <a:endParaRPr lang="en-US" altLang="zh-CN" sz="2400" dirty="0"/>
          </a:p>
          <a:p>
            <a:r>
              <a:rPr lang="en-US" sz="2400" dirty="0"/>
              <a:t>B. </a:t>
            </a:r>
            <a:r>
              <a:rPr lang="zh-CN" altLang="en-US" sz="2400" dirty="0"/>
              <a:t>智能体的输出形式</a:t>
            </a:r>
            <a:endParaRPr lang="en-US" altLang="zh-CN" sz="2400" dirty="0"/>
          </a:p>
          <a:p>
            <a:r>
              <a:rPr lang="en-US" sz="2400" dirty="0"/>
              <a:t>C. </a:t>
            </a:r>
            <a:r>
              <a:rPr lang="zh-CN" altLang="en-US" sz="2400" dirty="0"/>
              <a:t>智能体的优化方式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137159" y="1362997"/>
            <a:ext cx="6094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Supervised Learning (SL)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086644" y="1361448"/>
            <a:ext cx="3725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Reinforcement Learning (RL)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238245" y="4801848"/>
            <a:ext cx="38275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/>
              <a:t>智能体</a:t>
            </a:r>
            <a:r>
              <a:rPr lang="en-US" altLang="zh-CN" sz="2000" b="1" dirty="0"/>
              <a:t>(Agent)</a:t>
            </a:r>
            <a:r>
              <a:rPr lang="zh-CN" altLang="en-US" sz="2000" b="1" dirty="0"/>
              <a:t>：要学习的主体</a:t>
            </a:r>
            <a:endParaRPr lang="en-US" altLang="zh-CN" sz="2000" b="1" dirty="0"/>
          </a:p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学下棋的人、写作文的人、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学说话的婴儿、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…… 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机器学习模型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2" descr="Why AlphaGo is a bigger game changer for Artificial Intelligence than many  realize – The Curious Programmer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43"/>
          <a:stretch>
            <a:fillRect/>
          </a:stretch>
        </p:blipFill>
        <p:spPr bwMode="auto">
          <a:xfrm>
            <a:off x="5961507" y="4587668"/>
            <a:ext cx="1276738" cy="175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82532" y="147406"/>
            <a:ext cx="9556818" cy="1325564"/>
          </a:xfrm>
        </p:spPr>
        <p:txBody>
          <a:bodyPr/>
          <a:lstStyle/>
          <a:p>
            <a:r>
              <a:rPr lang="zh-CN" altLang="en-US" dirty="0"/>
              <a:t>几个例子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/>
          <p:cNvGraphicFramePr>
            <a:graphicFrameLocks noGrp="1"/>
          </p:cNvGraphicFramePr>
          <p:nvPr>
            <p:ph idx="1"/>
          </p:nvPr>
        </p:nvGraphicFramePr>
        <p:xfrm>
          <a:off x="838200" y="1824662"/>
          <a:ext cx="10067223" cy="2499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65515"/>
                <a:gridCol w="4099302"/>
                <a:gridCol w="4202406"/>
              </a:tblGrid>
              <a:tr h="1896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场景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有监督学习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强化学习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下棋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背书上残局解法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和朋友对弈，尽量赢取胜利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写作文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背诵范文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考试写作文，尽量获得高分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婴儿学说话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复述大人的话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表达自己的想法，尽量获得理解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学生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高中：按照老师的安排按部就班学习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本科：按自己想法学习，获取有益经验和知识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38200" y="4617183"/>
            <a:ext cx="44935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这两种学习方式区别在哪里呢？</a:t>
            </a:r>
            <a:br>
              <a:rPr lang="en-US" altLang="zh-CN" sz="2400" dirty="0"/>
            </a:br>
            <a:r>
              <a:rPr lang="en-US" altLang="zh-CN" sz="2400" dirty="0"/>
              <a:t>A. </a:t>
            </a:r>
            <a:r>
              <a:rPr lang="zh-CN" altLang="en-US" sz="2400" dirty="0"/>
              <a:t>智能体的内在结构</a:t>
            </a:r>
            <a:endParaRPr lang="en-US" altLang="zh-CN" sz="2400" dirty="0"/>
          </a:p>
          <a:p>
            <a:r>
              <a:rPr lang="en-US" sz="2400" dirty="0"/>
              <a:t>B. </a:t>
            </a:r>
            <a:r>
              <a:rPr lang="zh-CN" altLang="en-US" sz="2400" dirty="0"/>
              <a:t>智能体的输出形式</a:t>
            </a:r>
            <a:endParaRPr lang="en-US" altLang="zh-CN" sz="2400" dirty="0"/>
          </a:p>
          <a:p>
            <a:r>
              <a:rPr lang="en-US" sz="2400" dirty="0"/>
              <a:t>C. </a:t>
            </a:r>
            <a:r>
              <a:rPr lang="zh-CN" altLang="en-US" sz="2400" dirty="0"/>
              <a:t>智能体的优化方式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137159" y="1362997"/>
            <a:ext cx="6094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Supervised Learning (SL)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086644" y="1361448"/>
            <a:ext cx="3725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Reinforcement Learning (RL)</a:t>
            </a:r>
            <a:endParaRPr lang="en-US" sz="2400" dirty="0"/>
          </a:p>
        </p:txBody>
      </p:sp>
      <p:pic>
        <p:nvPicPr>
          <p:cNvPr id="11" name="Picture 2" descr="Why AlphaGo is a bigger game changer for Artificial Intelligence than many  realize – The Curious Programmer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43"/>
          <a:stretch>
            <a:fillRect/>
          </a:stretch>
        </p:blipFill>
        <p:spPr bwMode="auto">
          <a:xfrm>
            <a:off x="5961507" y="4587668"/>
            <a:ext cx="1276738" cy="175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73" y="5677600"/>
            <a:ext cx="568932" cy="558265"/>
          </a:xfrm>
          <a:prstGeom prst="rect">
            <a:avLst/>
          </a:prstGeom>
        </p:spPr>
      </p:pic>
      <p:sp>
        <p:nvSpPr>
          <p:cNvPr id="6" name="Rectangle: Rounded Corners 5"/>
          <p:cNvSpPr/>
          <p:nvPr/>
        </p:nvSpPr>
        <p:spPr>
          <a:xfrm>
            <a:off x="837005" y="5751135"/>
            <a:ext cx="3003475" cy="460219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06911" y="7171702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有监督学习和强化学习的共性</a:t>
            </a:r>
            <a:r>
              <a:rPr lang="en-US" altLang="zh-CN" sz="2400" dirty="0"/>
              <a:t>&gt;</a:t>
            </a:r>
            <a:r>
              <a:rPr lang="zh-CN" altLang="en-US" sz="2400" dirty="0"/>
              <a:t>特性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7474706" y="4863401"/>
            <a:ext cx="4365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智能体本身不变，</a:t>
            </a:r>
            <a:endParaRPr lang="en-US" altLang="zh-CN" sz="2400" dirty="0"/>
          </a:p>
          <a:p>
            <a:r>
              <a:rPr lang="zh-CN" altLang="en-US" sz="2400" dirty="0"/>
              <a:t>只是学习环境变了，和环境交互获取信息的方式就变了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82532" y="147406"/>
            <a:ext cx="9556818" cy="1325564"/>
          </a:xfrm>
        </p:spPr>
        <p:txBody>
          <a:bodyPr/>
          <a:lstStyle/>
          <a:p>
            <a:r>
              <a:rPr lang="zh-CN" altLang="en-US" dirty="0"/>
              <a:t>几个例子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/>
          <p:cNvGraphicFramePr>
            <a:graphicFrameLocks noGrp="1"/>
          </p:cNvGraphicFramePr>
          <p:nvPr>
            <p:ph idx="1"/>
          </p:nvPr>
        </p:nvGraphicFramePr>
        <p:xfrm>
          <a:off x="838200" y="1824662"/>
          <a:ext cx="10067223" cy="2499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65515"/>
                <a:gridCol w="4099302"/>
                <a:gridCol w="4202406"/>
              </a:tblGrid>
              <a:tr h="1896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场景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有监督学习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强化学习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下棋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背书上残局解法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和朋友对弈，尽量赢取胜利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写作文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背诵范文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考试写作文，尽量获得高分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婴儿学说话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复述大人的话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表达自己的想法，尽量获得理解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学生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高中：按照老师的安排按部就班学习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本科：按自己想法学习，获取有益经验和知识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137159" y="1362997"/>
            <a:ext cx="6094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Supervised Learning (SL)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086644" y="1361448"/>
            <a:ext cx="3725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Reinforcement Learning (RL)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82532" y="468633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获取信息的关键：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052423" y="4686337"/>
            <a:ext cx="3764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标注（</a:t>
            </a:r>
            <a:r>
              <a:rPr lang="en-US" altLang="zh-CN" sz="2400" dirty="0"/>
              <a:t>Ground-truth label</a:t>
            </a:r>
            <a:r>
              <a:rPr lang="zh-CN" altLang="en-US" sz="2400" dirty="0"/>
              <a:t>）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8785871" y="4686336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?</a:t>
            </a:r>
            <a:endParaRPr lang="en-US" sz="2400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3977505" y="2332899"/>
            <a:ext cx="1682461" cy="37538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/>
          <p:cNvSpPr/>
          <p:nvPr/>
        </p:nvSpPr>
        <p:spPr>
          <a:xfrm>
            <a:off x="4635260" y="2758578"/>
            <a:ext cx="598370" cy="33275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/>
          <p:cNvSpPr/>
          <p:nvPr/>
        </p:nvSpPr>
        <p:spPr>
          <a:xfrm>
            <a:off x="4383262" y="3186574"/>
            <a:ext cx="1103138" cy="31754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/>
          <p:cNvSpPr/>
          <p:nvPr/>
        </p:nvSpPr>
        <p:spPr>
          <a:xfrm>
            <a:off x="4123266" y="3599361"/>
            <a:ext cx="1363133" cy="3562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</a:fld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82532" y="147406"/>
            <a:ext cx="9556818" cy="1325564"/>
          </a:xfrm>
        </p:spPr>
        <p:txBody>
          <a:bodyPr/>
          <a:lstStyle/>
          <a:p>
            <a:r>
              <a:rPr lang="zh-CN" altLang="en-US" dirty="0"/>
              <a:t>几个例子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532" y="147406"/>
            <a:ext cx="9556818" cy="1325564"/>
          </a:xfrm>
        </p:spPr>
        <p:txBody>
          <a:bodyPr/>
          <a:lstStyle/>
          <a:p>
            <a:r>
              <a:rPr lang="zh-CN" altLang="en-US" dirty="0"/>
              <a:t>几个例子</a:t>
            </a:r>
            <a:endParaRPr lang="en-US" dirty="0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ph idx="1"/>
          </p:nvPr>
        </p:nvGraphicFramePr>
        <p:xfrm>
          <a:off x="838200" y="1824662"/>
          <a:ext cx="10067223" cy="2499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65515"/>
                <a:gridCol w="4099302"/>
                <a:gridCol w="4202406"/>
              </a:tblGrid>
              <a:tr h="1896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场景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有监督学习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强化学习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下棋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背书上残局解法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和朋友对弈，尽量赢取胜利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写作文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背诵范文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考试写作文，尽量获得高分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婴儿学说话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复述大人的话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表达自己的想法，尽量获得理解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学生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高中：按照老师的安排按部就班学习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本科：按自己想法学习，获取有益经验和知识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137159" y="1362997"/>
            <a:ext cx="6094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Supervised Learning (SL)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086644" y="1361448"/>
            <a:ext cx="3725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Reinforcement Learning (RL)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82532" y="468633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获取信息的关键：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052423" y="4686337"/>
            <a:ext cx="3764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标注（</a:t>
            </a:r>
            <a:r>
              <a:rPr lang="en-US" altLang="zh-CN" sz="2400" dirty="0"/>
              <a:t>Ground-truth label</a:t>
            </a:r>
            <a:r>
              <a:rPr lang="zh-CN" altLang="en-US" sz="2400" dirty="0"/>
              <a:t>）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876619" y="4686336"/>
            <a:ext cx="235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奖励（</a:t>
            </a:r>
            <a:r>
              <a:rPr lang="en-US" altLang="zh-CN" sz="2400" dirty="0"/>
              <a:t>Reward</a:t>
            </a:r>
            <a:r>
              <a:rPr lang="zh-CN" altLang="en-US" sz="2400" dirty="0"/>
              <a:t>）</a:t>
            </a:r>
            <a:endParaRPr lang="en-US" sz="2400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3977505" y="2332899"/>
            <a:ext cx="1682461" cy="37538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/>
          <p:cNvSpPr/>
          <p:nvPr/>
        </p:nvSpPr>
        <p:spPr>
          <a:xfrm>
            <a:off x="4635260" y="2758578"/>
            <a:ext cx="598370" cy="33275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/>
          <p:cNvSpPr/>
          <p:nvPr/>
        </p:nvSpPr>
        <p:spPr>
          <a:xfrm>
            <a:off x="4383262" y="3186574"/>
            <a:ext cx="1103138" cy="31754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/>
          <p:cNvSpPr/>
          <p:nvPr/>
        </p:nvSpPr>
        <p:spPr>
          <a:xfrm>
            <a:off x="4123266" y="3599361"/>
            <a:ext cx="1363133" cy="3562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/>
          <p:cNvSpPr/>
          <p:nvPr/>
        </p:nvSpPr>
        <p:spPr>
          <a:xfrm>
            <a:off x="9923478" y="2332899"/>
            <a:ext cx="571901" cy="37538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/>
          <p:cNvSpPr/>
          <p:nvPr/>
        </p:nvSpPr>
        <p:spPr>
          <a:xfrm>
            <a:off x="9923478" y="2754330"/>
            <a:ext cx="534971" cy="37538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/>
          <p:cNvSpPr/>
          <p:nvPr/>
        </p:nvSpPr>
        <p:spPr>
          <a:xfrm>
            <a:off x="10170160" y="3163791"/>
            <a:ext cx="642273" cy="37538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/>
          <p:cNvSpPr/>
          <p:nvPr/>
        </p:nvSpPr>
        <p:spPr>
          <a:xfrm>
            <a:off x="7924800" y="3955561"/>
            <a:ext cx="1762760" cy="35620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/>
          <p:cNvSpPr/>
          <p:nvPr/>
        </p:nvSpPr>
        <p:spPr>
          <a:xfrm>
            <a:off x="10458449" y="3638482"/>
            <a:ext cx="353984" cy="35620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E912-53F0-49BE-AEE8-41FE7DD3F86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commondata" val="eyJoZGlkIjoiOGRhYzg1M2JjY2NkZTdmMWQ1MWJkOWI4NTVmMDhiMm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 主题">
      <a:dk1>
        <a:srgbClr val="40404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6700" b="1" i="0" u="none" strike="noStrike" cap="none" spc="0" normalizeH="0" baseline="0">
            <a:ln>
              <a:noFill/>
            </a:ln>
            <a:solidFill>
              <a:srgbClr val="404040"/>
            </a:solidFill>
            <a:effectLst/>
            <a:uFillTx/>
            <a:latin typeface="华文细黑" panose="02010600040101010101" charset="-122"/>
            <a:ea typeface="华文细黑" panose="02010600040101010101" charset="-122"/>
            <a:cs typeface="华文细黑" panose="02010600040101010101" charset="-122"/>
            <a:sym typeface="华文细黑" panose="02010600040101010101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5069</Words>
  <Application>WPS 演示</Application>
  <PresentationFormat>宽屏</PresentationFormat>
  <Paragraphs>827</Paragraphs>
  <Slides>60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60</vt:i4>
      </vt:variant>
    </vt:vector>
  </HeadingPairs>
  <TitlesOfParts>
    <vt:vector size="79" baseType="lpstr">
      <vt:lpstr>Arial</vt:lpstr>
      <vt:lpstr>宋体</vt:lpstr>
      <vt:lpstr>Wingdings</vt:lpstr>
      <vt:lpstr>Calibri</vt:lpstr>
      <vt:lpstr>华文细黑</vt:lpstr>
      <vt:lpstr>Calibri Light</vt:lpstr>
      <vt:lpstr>Arial</vt:lpstr>
      <vt:lpstr>Helvetica Neue</vt:lpstr>
      <vt:lpstr>等线 Light</vt:lpstr>
      <vt:lpstr>等线</vt:lpstr>
      <vt:lpstr>微软雅黑</vt:lpstr>
      <vt:lpstr>Arial Unicode MS</vt:lpstr>
      <vt:lpstr>Cambria Math</vt:lpstr>
      <vt:lpstr>Helvetica</vt:lpstr>
      <vt:lpstr>Arial Black</vt:lpstr>
      <vt:lpstr>Helvetica Neue Medium</vt:lpstr>
      <vt:lpstr>Office 主题​​</vt:lpstr>
      <vt:lpstr>1_Office 主题​​</vt:lpstr>
      <vt:lpstr>Office 主题</vt:lpstr>
      <vt:lpstr>人工智能引论 ——模拟学习的基础</vt:lpstr>
      <vt:lpstr>模拟学习的基础</vt:lpstr>
      <vt:lpstr>PowerPoint 演示文稿</vt:lpstr>
      <vt:lpstr>几个例子</vt:lpstr>
      <vt:lpstr>几个例子</vt:lpstr>
      <vt:lpstr>几个例子</vt:lpstr>
      <vt:lpstr>几个例子</vt:lpstr>
      <vt:lpstr>几个例子</vt:lpstr>
      <vt:lpstr>几个例子</vt:lpstr>
      <vt:lpstr>获取信息的交互模式</vt:lpstr>
      <vt:lpstr>获取信息的交互模式</vt:lpstr>
      <vt:lpstr>学习方法</vt:lpstr>
      <vt:lpstr>优化目标</vt:lpstr>
      <vt:lpstr>优化目标</vt:lpstr>
      <vt:lpstr>优化目标</vt:lpstr>
      <vt:lpstr>优化目标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参考书目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宋 睿华</dc:creator>
  <cp:lastModifiedBy>23183</cp:lastModifiedBy>
  <cp:revision>91</cp:revision>
  <dcterms:created xsi:type="dcterms:W3CDTF">2020-11-18T07:52:00Z</dcterms:created>
  <dcterms:modified xsi:type="dcterms:W3CDTF">2024-10-31T03:30:40Z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9247E34D0F1B4AA5A4D3E31B7BAE7306_12</vt:lpwstr>
  </property>
  <property fmtid="{D5CDD505-2E9C-101B-9397-08002B2CF9AE}" pid="3" name="KSOProductBuildVer">
    <vt:lpwstr>2052-12.1.0.16364</vt:lpwstr>
  </property>
</Properties>
</file>